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drawings/drawing1.xml" ContentType="application/vnd.openxmlformats-officedocument.drawingml.chartshapes+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2.xml" ContentType="application/vnd.openxmlformats-officedocument.drawingml.chart+xml"/>
  <Override PartName="/ppt/drawings/drawing2.xml" ContentType="application/vnd.openxmlformats-officedocument.drawingml.chartshape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3.xml" ContentType="application/vnd.openxmlformats-officedocument.drawingml.chart+xml"/>
  <Override PartName="/ppt/drawings/drawing3.xml" ContentType="application/vnd.openxmlformats-officedocument.drawingml.chartshapes+xml"/>
  <Override PartName="/ppt/notesSlides/notesSlide13.xml" ContentType="application/vnd.openxmlformats-officedocument.presentationml.notesSlide+xml"/>
  <Override PartName="/ppt/charts/chart4.xml" ContentType="application/vnd.openxmlformats-officedocument.drawingml.chart+xml"/>
  <Override PartName="/ppt/theme/themeOverride2.xml" ContentType="application/vnd.openxmlformats-officedocument.themeOverride+xml"/>
  <Override PartName="/ppt/drawings/drawing4.xml" ContentType="application/vnd.openxmlformats-officedocument.drawingml.chartshape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5.xml" ContentType="application/vnd.openxmlformats-officedocument.drawingml.chart+xml"/>
  <Override PartName="/ppt/theme/themeOverride3.xml" ContentType="application/vnd.openxmlformats-officedocument.themeOverride+xml"/>
  <Override PartName="/ppt/drawings/drawing5.xml" ContentType="application/vnd.openxmlformats-officedocument.drawingml.chartshapes+xml"/>
  <Override PartName="/ppt/notesSlides/notesSlide17.xml" ContentType="application/vnd.openxmlformats-officedocument.presentationml.notesSlide+xml"/>
  <Override PartName="/ppt/charts/chart6.xml" ContentType="application/vnd.openxmlformats-officedocument.drawingml.chart+xml"/>
  <Override PartName="/ppt/drawings/drawing6.xml" ContentType="application/vnd.openxmlformats-officedocument.drawingml.chartshapes+xml"/>
  <Override PartName="/ppt/notesSlides/notesSlide18.xml" ContentType="application/vnd.openxmlformats-officedocument.presentationml.notesSlide+xml"/>
  <Override PartName="/ppt/charts/chart7.xml" ContentType="application/vnd.openxmlformats-officedocument.drawingml.chart+xml"/>
  <Override PartName="/ppt/theme/themeOverride4.xml" ContentType="application/vnd.openxmlformats-officedocument.themeOverride+xml"/>
  <Override PartName="/ppt/drawings/drawing7.xml" ContentType="application/vnd.openxmlformats-officedocument.drawingml.chartshapes+xml"/>
  <Override PartName="/ppt/notesSlides/notesSlide19.xml" ContentType="application/vnd.openxmlformats-officedocument.presentationml.notesSlide+xml"/>
  <Override PartName="/ppt/charts/chart8.xml" ContentType="application/vnd.openxmlformats-officedocument.drawingml.chart+xml"/>
  <Override PartName="/ppt/theme/themeOverride5.xml" ContentType="application/vnd.openxmlformats-officedocument.themeOverride+xml"/>
  <Override PartName="/ppt/drawings/drawing8.xml" ContentType="application/vnd.openxmlformats-officedocument.drawingml.chartshapes+xml"/>
  <Override PartName="/ppt/notesSlides/notesSlide20.xml" ContentType="application/vnd.openxmlformats-officedocument.presentationml.notesSlide+xml"/>
  <Override PartName="/ppt/charts/chart9.xml" ContentType="application/vnd.openxmlformats-officedocument.drawingml.chart+xml"/>
  <Override PartName="/ppt/drawings/drawing9.xml" ContentType="application/vnd.openxmlformats-officedocument.drawingml.chartshape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rts/chart10.xml" ContentType="application/vnd.openxmlformats-officedocument.drawingml.chart+xml"/>
  <Override PartName="/ppt/theme/themeOverride6.xml" ContentType="application/vnd.openxmlformats-officedocument.themeOverride+xml"/>
  <Override PartName="/ppt/drawings/drawing10.xml" ContentType="application/vnd.openxmlformats-officedocument.drawingml.chartshapes+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rts/chart11.xml" ContentType="application/vnd.openxmlformats-officedocument.drawingml.chart+xml"/>
  <Override PartName="/ppt/theme/themeOverride7.xml" ContentType="application/vnd.openxmlformats-officedocument.themeOverride+xml"/>
  <Override PartName="/ppt/drawings/drawing11.xml" ContentType="application/vnd.openxmlformats-officedocument.drawingml.chartshapes+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charts/chart12.xml" ContentType="application/vnd.openxmlformats-officedocument.drawingml.chart+xml"/>
  <Override PartName="/ppt/drawings/drawing12.xml" ContentType="application/vnd.openxmlformats-officedocument.drawingml.chartshapes+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charts/chart13.xml" ContentType="application/vnd.openxmlformats-officedocument.drawingml.chart+xml"/>
  <Override PartName="/ppt/theme/themeOverride8.xml" ContentType="application/vnd.openxmlformats-officedocument.themeOverride+xml"/>
  <Override PartName="/ppt/drawings/drawing13.xml" ContentType="application/vnd.openxmlformats-officedocument.drawingml.chartshapes+xml"/>
  <Override PartName="/ppt/notesSlides/notesSlide37.xml" ContentType="application/vnd.openxmlformats-officedocument.presentationml.notesSlide+xml"/>
  <Override PartName="/ppt/charts/chart14.xml" ContentType="application/vnd.openxmlformats-officedocument.drawingml.chart+xml"/>
  <Override PartName="/ppt/drawings/drawing14.xml" ContentType="application/vnd.openxmlformats-officedocument.drawingml.chartshapes+xml"/>
  <Override PartName="/ppt/notesSlides/notesSlide38.xml" ContentType="application/vnd.openxmlformats-officedocument.presentationml.notesSlide+xml"/>
  <Override PartName="/ppt/charts/chart15.xml" ContentType="application/vnd.openxmlformats-officedocument.drawingml.chart+xml"/>
  <Override PartName="/ppt/drawings/drawing15.xml" ContentType="application/vnd.openxmlformats-officedocument.drawingml.chartshapes+xml"/>
  <Override PartName="/ppt/notesSlides/notesSlide39.xml" ContentType="application/vnd.openxmlformats-officedocument.presentationml.notesSlide+xml"/>
  <Override PartName="/ppt/charts/chart16.xml" ContentType="application/vnd.openxmlformats-officedocument.drawingml.chart+xml"/>
  <Override PartName="/ppt/theme/themeOverride9.xml" ContentType="application/vnd.openxmlformats-officedocument.themeOverride+xml"/>
  <Override PartName="/ppt/drawings/drawing16.xml" ContentType="application/vnd.openxmlformats-officedocument.drawingml.chartshapes+xml"/>
  <Override PartName="/ppt/notesSlides/notesSlide40.xml" ContentType="application/vnd.openxmlformats-officedocument.presentationml.notesSlide+xml"/>
  <Override PartName="/ppt/charts/chart17.xml" ContentType="application/vnd.openxmlformats-officedocument.drawingml.chart+xml"/>
  <Override PartName="/ppt/theme/themeOverride10.xml" ContentType="application/vnd.openxmlformats-officedocument.themeOverride+xml"/>
  <Override PartName="/ppt/drawings/drawing17.xml" ContentType="application/vnd.openxmlformats-officedocument.drawingml.chartshapes+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charts/chart18.xml" ContentType="application/vnd.openxmlformats-officedocument.drawingml.chart+xml"/>
  <Override PartName="/ppt/theme/themeOverride11.xml" ContentType="application/vnd.openxmlformats-officedocument.themeOverride+xml"/>
  <Override PartName="/ppt/drawings/drawing18.xml" ContentType="application/vnd.openxmlformats-officedocument.drawingml.chartshapes+xml"/>
  <Override PartName="/ppt/notesSlides/notesSlide46.xml" ContentType="application/vnd.openxmlformats-officedocument.presentationml.notesSlide+xml"/>
  <Override PartName="/ppt/charts/chart19.xml" ContentType="application/vnd.openxmlformats-officedocument.drawingml.chart+xml"/>
  <Override PartName="/ppt/theme/themeOverride12.xml" ContentType="application/vnd.openxmlformats-officedocument.themeOverride+xml"/>
  <Override PartName="/ppt/drawings/drawing19.xml" ContentType="application/vnd.openxmlformats-officedocument.drawingml.chartshapes+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charts/chart20.xml" ContentType="application/vnd.openxmlformats-officedocument.drawingml.chart+xml"/>
  <Override PartName="/ppt/theme/themeOverride13.xml" ContentType="application/vnd.openxmlformats-officedocument.themeOverride+xml"/>
  <Override PartName="/ppt/drawings/drawing20.xml" ContentType="application/vnd.openxmlformats-officedocument.drawingml.chartshapes+xml"/>
  <Override PartName="/ppt/notesSlides/notesSlide49.xml" ContentType="application/vnd.openxmlformats-officedocument.presentationml.notesSlide+xml"/>
  <Override PartName="/ppt/charts/chart21.xml" ContentType="application/vnd.openxmlformats-officedocument.drawingml.chart+xml"/>
  <Override PartName="/ppt/drawings/drawing21.xml" ContentType="application/vnd.openxmlformats-officedocument.drawingml.chartshapes+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charts/chart22.xml" ContentType="application/vnd.openxmlformats-officedocument.drawingml.chart+xml"/>
  <Override PartName="/ppt/theme/themeOverride14.xml" ContentType="application/vnd.openxmlformats-officedocument.themeOverride+xml"/>
  <Override PartName="/ppt/drawings/drawing22.xml" ContentType="application/vnd.openxmlformats-officedocument.drawingml.chartshapes+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9"/>
  </p:notesMasterIdLst>
  <p:handoutMasterIdLst>
    <p:handoutMasterId r:id="rId70"/>
  </p:handoutMasterIdLst>
  <p:sldIdLst>
    <p:sldId id="370" r:id="rId2"/>
    <p:sldId id="256" r:id="rId3"/>
    <p:sldId id="276" r:id="rId4"/>
    <p:sldId id="257" r:id="rId5"/>
    <p:sldId id="307" r:id="rId6"/>
    <p:sldId id="372" r:id="rId7"/>
    <p:sldId id="308" r:id="rId8"/>
    <p:sldId id="309" r:id="rId9"/>
    <p:sldId id="310" r:id="rId10"/>
    <p:sldId id="354" r:id="rId11"/>
    <p:sldId id="356" r:id="rId12"/>
    <p:sldId id="313" r:id="rId13"/>
    <p:sldId id="362" r:id="rId14"/>
    <p:sldId id="319" r:id="rId15"/>
    <p:sldId id="355" r:id="rId16"/>
    <p:sldId id="306" r:id="rId17"/>
    <p:sldId id="315" r:id="rId18"/>
    <p:sldId id="375" r:id="rId19"/>
    <p:sldId id="374" r:id="rId20"/>
    <p:sldId id="318" r:id="rId21"/>
    <p:sldId id="351" r:id="rId22"/>
    <p:sldId id="262" r:id="rId23"/>
    <p:sldId id="282" r:id="rId24"/>
    <p:sldId id="283" r:id="rId25"/>
    <p:sldId id="284" r:id="rId26"/>
    <p:sldId id="285" r:id="rId27"/>
    <p:sldId id="349" r:id="rId28"/>
    <p:sldId id="263" r:id="rId29"/>
    <p:sldId id="287" r:id="rId30"/>
    <p:sldId id="291" r:id="rId31"/>
    <p:sldId id="288" r:id="rId32"/>
    <p:sldId id="289" r:id="rId33"/>
    <p:sldId id="290" r:id="rId34"/>
    <p:sldId id="338" r:id="rId35"/>
    <p:sldId id="350" r:id="rId36"/>
    <p:sldId id="273" r:id="rId37"/>
    <p:sldId id="279" r:id="rId38"/>
    <p:sldId id="269" r:id="rId39"/>
    <p:sldId id="280" r:id="rId40"/>
    <p:sldId id="281" r:id="rId41"/>
    <p:sldId id="270" r:id="rId42"/>
    <p:sldId id="340" r:id="rId43"/>
    <p:sldId id="293" r:id="rId44"/>
    <p:sldId id="265" r:id="rId45"/>
    <p:sldId id="294" r:id="rId46"/>
    <p:sldId id="295" r:id="rId47"/>
    <p:sldId id="353" r:id="rId48"/>
    <p:sldId id="376" r:id="rId49"/>
    <p:sldId id="325" r:id="rId50"/>
    <p:sldId id="302" r:id="rId51"/>
    <p:sldId id="303" r:id="rId52"/>
    <p:sldId id="304" r:id="rId53"/>
    <p:sldId id="357" r:id="rId54"/>
    <p:sldId id="321" r:id="rId55"/>
    <p:sldId id="339" r:id="rId56"/>
    <p:sldId id="359" r:id="rId57"/>
    <p:sldId id="363" r:id="rId58"/>
    <p:sldId id="366" r:id="rId59"/>
    <p:sldId id="323" r:id="rId60"/>
    <p:sldId id="337" r:id="rId61"/>
    <p:sldId id="360" r:id="rId62"/>
    <p:sldId id="373" r:id="rId63"/>
    <p:sldId id="367" r:id="rId64"/>
    <p:sldId id="371" r:id="rId65"/>
    <p:sldId id="324" r:id="rId66"/>
    <p:sldId id="369" r:id="rId67"/>
    <p:sldId id="348" r:id="rId68"/>
  </p:sldIdLst>
  <p:sldSz cx="9144000" cy="6858000" type="screen4x3"/>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17" autoAdjust="0"/>
    <p:restoredTop sz="92413" autoAdjust="0"/>
  </p:normalViewPr>
  <p:slideViewPr>
    <p:cSldViewPr>
      <p:cViewPr>
        <p:scale>
          <a:sx n="80" d="100"/>
          <a:sy n="80" d="100"/>
        </p:scale>
        <p:origin x="-1526" y="-115"/>
      </p:cViewPr>
      <p:guideLst>
        <p:guide orient="horz" pos="2160"/>
        <p:guide pos="2880"/>
      </p:guideLst>
    </p:cSldViewPr>
  </p:slideViewPr>
  <p:outlineViewPr>
    <p:cViewPr>
      <p:scale>
        <a:sx n="33" d="100"/>
        <a:sy n="33" d="100"/>
      </p:scale>
      <p:origin x="29" y="0"/>
    </p:cViewPr>
  </p:outlineViewPr>
  <p:notesTextViewPr>
    <p:cViewPr>
      <p:scale>
        <a:sx n="1" d="1"/>
        <a:sy n="1" d="1"/>
      </p:scale>
      <p:origin x="0" y="0"/>
    </p:cViewPr>
  </p:notesTextViewPr>
  <p:sorterViewPr>
    <p:cViewPr>
      <p:scale>
        <a:sx n="70" d="100"/>
        <a:sy n="70" d="100"/>
      </p:scale>
      <p:origin x="0" y="7764"/>
    </p:cViewPr>
  </p:sorterViewPr>
  <p:notesViewPr>
    <p:cSldViewPr>
      <p:cViewPr>
        <p:scale>
          <a:sx n="70" d="100"/>
          <a:sy n="70" d="100"/>
        </p:scale>
        <p:origin x="-3014" y="-58"/>
      </p:cViewPr>
      <p:guideLst>
        <p:guide orient="horz" pos="2932"/>
        <p:guide pos="2212"/>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 Type="http://schemas.openxmlformats.org/officeDocument/2006/relationships/slide" Target="slides/slide6.xml"/><Relationship Id="rId71"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s>
</file>

<file path=ppt/charts/_rels/chart1.xml.rels><?xml version="1.0" encoding="UTF-8" standalone="yes"?>
<Relationships xmlns="http://schemas.openxmlformats.org/package/2006/relationships"><Relationship Id="rId3" Type="http://schemas.openxmlformats.org/officeDocument/2006/relationships/chartUserShapes" Target="../drawings/drawing1.xml"/><Relationship Id="rId2" Type="http://schemas.openxmlformats.org/officeDocument/2006/relationships/package" Target="../embeddings/Microsoft_Excel_Worksheet1.xlsx"/><Relationship Id="rId1" Type="http://schemas.openxmlformats.org/officeDocument/2006/relationships/themeOverride" Target="../theme/themeOverride1.xml"/></Relationships>
</file>

<file path=ppt/charts/_rels/chart10.xml.rels><?xml version="1.0" encoding="UTF-8" standalone="yes"?>
<Relationships xmlns="http://schemas.openxmlformats.org/package/2006/relationships"><Relationship Id="rId3" Type="http://schemas.openxmlformats.org/officeDocument/2006/relationships/chartUserShapes" Target="../drawings/drawing10.xml"/><Relationship Id="rId2" Type="http://schemas.openxmlformats.org/officeDocument/2006/relationships/package" Target="../embeddings/Microsoft_Excel_Worksheet9.xlsx"/><Relationship Id="rId1" Type="http://schemas.openxmlformats.org/officeDocument/2006/relationships/themeOverride" Target="../theme/themeOverride6.xml"/></Relationships>
</file>

<file path=ppt/charts/_rels/chart11.xml.rels><?xml version="1.0" encoding="UTF-8" standalone="yes"?>
<Relationships xmlns="http://schemas.openxmlformats.org/package/2006/relationships"><Relationship Id="rId3" Type="http://schemas.openxmlformats.org/officeDocument/2006/relationships/chartUserShapes" Target="../drawings/drawing11.xml"/><Relationship Id="rId2" Type="http://schemas.openxmlformats.org/officeDocument/2006/relationships/package" Target="../embeddings/Microsoft_Excel_Worksheet10.xlsx"/><Relationship Id="rId1" Type="http://schemas.openxmlformats.org/officeDocument/2006/relationships/themeOverride" Target="../theme/themeOverride7.xml"/></Relationships>
</file>

<file path=ppt/charts/_rels/chart12.xml.rels><?xml version="1.0" encoding="UTF-8" standalone="yes"?>
<Relationships xmlns="http://schemas.openxmlformats.org/package/2006/relationships"><Relationship Id="rId2" Type="http://schemas.openxmlformats.org/officeDocument/2006/relationships/chartUserShapes" Target="../drawings/drawing12.xml"/><Relationship Id="rId1" Type="http://schemas.openxmlformats.org/officeDocument/2006/relationships/oleObject" Target="file:///C:\Users\Matt\Documents\EPI%20Home\Energy%20Book--Great%20Transition\book_tgt_solar_all_MR%20150411.xlsx" TargetMode="External"/></Relationships>
</file>

<file path=ppt/charts/_rels/chart13.xml.rels><?xml version="1.0" encoding="UTF-8" standalone="yes"?>
<Relationships xmlns="http://schemas.openxmlformats.org/package/2006/relationships"><Relationship Id="rId3" Type="http://schemas.openxmlformats.org/officeDocument/2006/relationships/chartUserShapes" Target="../drawings/drawing13.xml"/><Relationship Id="rId2" Type="http://schemas.openxmlformats.org/officeDocument/2006/relationships/package" Target="../embeddings/Microsoft_Excel_Worksheet11.xlsx"/><Relationship Id="rId1" Type="http://schemas.openxmlformats.org/officeDocument/2006/relationships/themeOverride" Target="../theme/themeOverride8.xml"/></Relationships>
</file>

<file path=ppt/charts/_rels/chart14.xml.rels><?xml version="1.0" encoding="UTF-8" standalone="yes"?>
<Relationships xmlns="http://schemas.openxmlformats.org/package/2006/relationships"><Relationship Id="rId2" Type="http://schemas.openxmlformats.org/officeDocument/2006/relationships/chartUserShapes" Target="../drawings/drawing14.xml"/><Relationship Id="rId1" Type="http://schemas.openxmlformats.org/officeDocument/2006/relationships/oleObject" Target="file:///\\EARTHSRV\Public\Publications\Great%20Transition\Data\Chapter%206%20Wind\TGT%20Data%20Chapter%206%20-%20Wind.xlsx" TargetMode="External"/></Relationships>
</file>

<file path=ppt/charts/_rels/chart15.xml.rels><?xml version="1.0" encoding="UTF-8" standalone="yes"?>
<Relationships xmlns="http://schemas.openxmlformats.org/package/2006/relationships"><Relationship Id="rId2" Type="http://schemas.openxmlformats.org/officeDocument/2006/relationships/chartUserShapes" Target="../drawings/drawing15.xml"/><Relationship Id="rId1" Type="http://schemas.openxmlformats.org/officeDocument/2006/relationships/oleObject" Target="file:///\\EARTHSRV\Public\Publications\Data%20Highlights\50-China%20Wind-Nuclear%202015\Data%20for%20Web\highlights50_all.xlsx" TargetMode="External"/></Relationships>
</file>

<file path=ppt/charts/_rels/chart16.xml.rels><?xml version="1.0" encoding="UTF-8" standalone="yes"?>
<Relationships xmlns="http://schemas.openxmlformats.org/package/2006/relationships"><Relationship Id="rId3" Type="http://schemas.openxmlformats.org/officeDocument/2006/relationships/chartUserShapes" Target="../drawings/drawing16.xml"/><Relationship Id="rId2" Type="http://schemas.openxmlformats.org/officeDocument/2006/relationships/package" Target="../embeddings/Microsoft_Excel_Worksheet12.xlsx"/><Relationship Id="rId1" Type="http://schemas.openxmlformats.org/officeDocument/2006/relationships/themeOverride" Target="../theme/themeOverride9.xml"/></Relationships>
</file>

<file path=ppt/charts/_rels/chart17.xml.rels><?xml version="1.0" encoding="UTF-8" standalone="yes"?>
<Relationships xmlns="http://schemas.openxmlformats.org/package/2006/relationships"><Relationship Id="rId3" Type="http://schemas.openxmlformats.org/officeDocument/2006/relationships/chartUserShapes" Target="../drawings/drawing17.xml"/><Relationship Id="rId2" Type="http://schemas.openxmlformats.org/officeDocument/2006/relationships/package" Target="../embeddings/Microsoft_Excel_Worksheet13.xlsx"/><Relationship Id="rId1" Type="http://schemas.openxmlformats.org/officeDocument/2006/relationships/themeOverride" Target="../theme/themeOverride10.xml"/></Relationships>
</file>

<file path=ppt/charts/_rels/chart18.xml.rels><?xml version="1.0" encoding="UTF-8" standalone="yes"?>
<Relationships xmlns="http://schemas.openxmlformats.org/package/2006/relationships"><Relationship Id="rId3" Type="http://schemas.openxmlformats.org/officeDocument/2006/relationships/chartUserShapes" Target="../drawings/drawing18.xml"/><Relationship Id="rId2" Type="http://schemas.openxmlformats.org/officeDocument/2006/relationships/package" Target="../embeddings/Microsoft_Excel_Worksheet14.xlsx"/><Relationship Id="rId1" Type="http://schemas.openxmlformats.org/officeDocument/2006/relationships/themeOverride" Target="../theme/themeOverride11.xml"/></Relationships>
</file>

<file path=ppt/charts/_rels/chart19.xml.rels><?xml version="1.0" encoding="UTF-8" standalone="yes"?>
<Relationships xmlns="http://schemas.openxmlformats.org/package/2006/relationships"><Relationship Id="rId3" Type="http://schemas.openxmlformats.org/officeDocument/2006/relationships/chartUserShapes" Target="../drawings/drawing19.xml"/><Relationship Id="rId2" Type="http://schemas.openxmlformats.org/officeDocument/2006/relationships/package" Target="../embeddings/Microsoft_Excel_Worksheet15.xlsx"/><Relationship Id="rId1" Type="http://schemas.openxmlformats.org/officeDocument/2006/relationships/themeOverride" Target="../theme/themeOverride12.xml"/></Relationships>
</file>

<file path=ppt/charts/_rels/chart2.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package" Target="../embeddings/Microsoft_Excel_Worksheet2.xlsx"/></Relationships>
</file>

<file path=ppt/charts/_rels/chart20.xml.rels><?xml version="1.0" encoding="UTF-8" standalone="yes"?>
<Relationships xmlns="http://schemas.openxmlformats.org/package/2006/relationships"><Relationship Id="rId3" Type="http://schemas.openxmlformats.org/officeDocument/2006/relationships/chartUserShapes" Target="../drawings/drawing20.xml"/><Relationship Id="rId2" Type="http://schemas.openxmlformats.org/officeDocument/2006/relationships/package" Target="../embeddings/Microsoft_Excel_Worksheet16.xlsx"/><Relationship Id="rId1" Type="http://schemas.openxmlformats.org/officeDocument/2006/relationships/themeOverride" Target="../theme/themeOverride13.xml"/></Relationships>
</file>

<file path=ppt/charts/_rels/chart21.xml.rels><?xml version="1.0" encoding="UTF-8" standalone="yes"?>
<Relationships xmlns="http://schemas.openxmlformats.org/package/2006/relationships"><Relationship Id="rId2" Type="http://schemas.openxmlformats.org/officeDocument/2006/relationships/chartUserShapes" Target="../drawings/drawing21.xml"/><Relationship Id="rId1" Type="http://schemas.openxmlformats.org/officeDocument/2006/relationships/oleObject" Target="file:///\\EARTHSRV\Public\Publications\Great%20Transition\Data\Chapter%208%20Hydropower\TGT%20Hydropower%20Chapter.xlsx" TargetMode="External"/></Relationships>
</file>

<file path=ppt/charts/_rels/chart22.xml.rels><?xml version="1.0" encoding="UTF-8" standalone="yes"?>
<Relationships xmlns="http://schemas.openxmlformats.org/package/2006/relationships"><Relationship Id="rId3" Type="http://schemas.openxmlformats.org/officeDocument/2006/relationships/chartUserShapes" Target="../drawings/drawing22.xml"/><Relationship Id="rId2" Type="http://schemas.openxmlformats.org/officeDocument/2006/relationships/package" Target="../embeddings/Microsoft_Excel_Worksheet17.xlsx"/><Relationship Id="rId1" Type="http://schemas.openxmlformats.org/officeDocument/2006/relationships/themeOverride" Target="../theme/themeOverride14.xml"/></Relationships>
</file>

<file path=ppt/charts/_rels/chart3.xml.rels><?xml version="1.0" encoding="UTF-8" standalone="yes"?>
<Relationships xmlns="http://schemas.openxmlformats.org/package/2006/relationships"><Relationship Id="rId2" Type="http://schemas.openxmlformats.org/officeDocument/2006/relationships/chartUserShapes" Target="../drawings/drawing3.xml"/><Relationship Id="rId1" Type="http://schemas.openxmlformats.org/officeDocument/2006/relationships/package" Target="../embeddings/Microsoft_Excel_Worksheet3.xlsx"/></Relationships>
</file>

<file path=ppt/charts/_rels/chart4.xml.rels><?xml version="1.0" encoding="UTF-8" standalone="yes"?>
<Relationships xmlns="http://schemas.openxmlformats.org/package/2006/relationships"><Relationship Id="rId3" Type="http://schemas.openxmlformats.org/officeDocument/2006/relationships/chartUserShapes" Target="../drawings/drawing4.xml"/><Relationship Id="rId2" Type="http://schemas.openxmlformats.org/officeDocument/2006/relationships/package" Target="../embeddings/Microsoft_Excel_Worksheet4.xlsx"/><Relationship Id="rId1" Type="http://schemas.openxmlformats.org/officeDocument/2006/relationships/themeOverride" Target="../theme/themeOverride2.xml"/></Relationships>
</file>

<file path=ppt/charts/_rels/chart5.xml.rels><?xml version="1.0" encoding="UTF-8" standalone="yes"?>
<Relationships xmlns="http://schemas.openxmlformats.org/package/2006/relationships"><Relationship Id="rId3" Type="http://schemas.openxmlformats.org/officeDocument/2006/relationships/chartUserShapes" Target="../drawings/drawing5.xml"/><Relationship Id="rId2" Type="http://schemas.openxmlformats.org/officeDocument/2006/relationships/package" Target="../embeddings/Microsoft_Excel_Worksheet5.xlsx"/><Relationship Id="rId1" Type="http://schemas.openxmlformats.org/officeDocument/2006/relationships/themeOverride" Target="../theme/themeOverride3.xml"/></Relationships>
</file>

<file path=ppt/charts/_rels/chart6.xml.rels><?xml version="1.0" encoding="UTF-8" standalone="yes"?>
<Relationships xmlns="http://schemas.openxmlformats.org/package/2006/relationships"><Relationship Id="rId2" Type="http://schemas.openxmlformats.org/officeDocument/2006/relationships/chartUserShapes" Target="../drawings/drawing6.xml"/><Relationship Id="rId1" Type="http://schemas.openxmlformats.org/officeDocument/2006/relationships/package" Target="../embeddings/Microsoft_Excel_Worksheet6.xlsx"/></Relationships>
</file>

<file path=ppt/charts/_rels/chart7.xml.rels><?xml version="1.0" encoding="UTF-8" standalone="yes"?>
<Relationships xmlns="http://schemas.openxmlformats.org/package/2006/relationships"><Relationship Id="rId3" Type="http://schemas.openxmlformats.org/officeDocument/2006/relationships/chartUserShapes" Target="../drawings/drawing7.xml"/><Relationship Id="rId2" Type="http://schemas.openxmlformats.org/officeDocument/2006/relationships/package" Target="../embeddings/Microsoft_Excel_Worksheet7.xlsx"/><Relationship Id="rId1" Type="http://schemas.openxmlformats.org/officeDocument/2006/relationships/themeOverride" Target="../theme/themeOverride4.xml"/></Relationships>
</file>

<file path=ppt/charts/_rels/chart8.xml.rels><?xml version="1.0" encoding="UTF-8" standalone="yes"?>
<Relationships xmlns="http://schemas.openxmlformats.org/package/2006/relationships"><Relationship Id="rId3" Type="http://schemas.openxmlformats.org/officeDocument/2006/relationships/chartUserShapes" Target="../drawings/drawing8.xml"/><Relationship Id="rId2" Type="http://schemas.openxmlformats.org/officeDocument/2006/relationships/oleObject" Target="file:///\\earthsrv\Public\Publications\Great%20Transition\Data\Chapter%203%20Coal\All%20Coal%20Data.xlsx" TargetMode="External"/><Relationship Id="rId1" Type="http://schemas.openxmlformats.org/officeDocument/2006/relationships/themeOverride" Target="../theme/themeOverride5.xml"/></Relationships>
</file>

<file path=ppt/charts/_rels/chart9.xml.rels><?xml version="1.0" encoding="UTF-8" standalone="yes"?>
<Relationships xmlns="http://schemas.openxmlformats.org/package/2006/relationships"><Relationship Id="rId2" Type="http://schemas.openxmlformats.org/officeDocument/2006/relationships/chartUserShapes" Target="../drawings/drawing9.xml"/><Relationship Id="rId1" Type="http://schemas.openxmlformats.org/officeDocument/2006/relationships/package" Target="../embeddings/Microsoft_Excel_Worksheet8.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1320282881306504"/>
          <c:y val="1.5678652255884547E-2"/>
          <c:w val="0.84471755875540022"/>
          <c:h val="0.9318156158148001"/>
        </c:manualLayout>
      </c:layout>
      <c:barChart>
        <c:barDir val="col"/>
        <c:grouping val="clustered"/>
        <c:varyColors val="0"/>
        <c:ser>
          <c:idx val="0"/>
          <c:order val="0"/>
          <c:tx>
            <c:v>World</c:v>
          </c:tx>
          <c:invertIfNegative val="0"/>
          <c:cat>
            <c:strLit>
              <c:ptCount val="9"/>
              <c:pt idx="0">
                <c:v>Solar</c:v>
              </c:pt>
              <c:pt idx="1">
                <c:v>Wind</c:v>
              </c:pt>
              <c:pt idx="2">
                <c:v>Biomass</c:v>
              </c:pt>
              <c:pt idx="3">
                <c:v>Geothermal</c:v>
              </c:pt>
              <c:pt idx="4">
                <c:v>Hydro</c:v>
              </c:pt>
              <c:pt idx="5">
                <c:v>Coal</c:v>
              </c:pt>
              <c:pt idx="6">
                <c:v>Natural Gas</c:v>
              </c:pt>
              <c:pt idx="7">
                <c:v>Nuclear</c:v>
              </c:pt>
              <c:pt idx="8">
                <c:v>Oil</c:v>
              </c:pt>
            </c:strLit>
          </c:cat>
          <c:val>
            <c:numLit>
              <c:formatCode>0.0</c:formatCode>
              <c:ptCount val="9"/>
              <c:pt idx="0">
                <c:v>61.974822724837743</c:v>
              </c:pt>
              <c:pt idx="1">
                <c:v>23.449451790871233</c:v>
              </c:pt>
              <c:pt idx="2">
                <c:v>8.8655056898712772</c:v>
              </c:pt>
              <c:pt idx="3">
                <c:v>3.6958404791033628</c:v>
              </c:pt>
              <c:pt idx="4">
                <c:v>3.2844105609407093</c:v>
              </c:pt>
              <c:pt idx="5">
                <c:v>3.2429356885791627</c:v>
              </c:pt>
              <c:pt idx="6">
                <c:v>2.0295443936955815</c:v>
              </c:pt>
              <c:pt idx="7">
                <c:v>1.92</c:v>
              </c:pt>
              <c:pt idx="8">
                <c:v>1.1754841204377309</c:v>
              </c:pt>
            </c:numLit>
          </c:val>
        </c:ser>
        <c:dLbls>
          <c:showLegendKey val="0"/>
          <c:showVal val="0"/>
          <c:showCatName val="0"/>
          <c:showSerName val="0"/>
          <c:showPercent val="0"/>
          <c:showBubbleSize val="0"/>
        </c:dLbls>
        <c:gapWidth val="150"/>
        <c:axId val="103584512"/>
        <c:axId val="103586048"/>
      </c:barChart>
      <c:catAx>
        <c:axId val="103584512"/>
        <c:scaling>
          <c:orientation val="minMax"/>
        </c:scaling>
        <c:delete val="0"/>
        <c:axPos val="b"/>
        <c:numFmt formatCode="General" sourceLinked="1"/>
        <c:majorTickMark val="out"/>
        <c:minorTickMark val="none"/>
        <c:tickLblPos val="low"/>
        <c:txPr>
          <a:bodyPr/>
          <a:lstStyle/>
          <a:p>
            <a:pPr>
              <a:defRPr sz="1400"/>
            </a:pPr>
            <a:endParaRPr lang="en-US"/>
          </a:p>
        </c:txPr>
        <c:crossAx val="103586048"/>
        <c:crosses val="autoZero"/>
        <c:auto val="1"/>
        <c:lblAlgn val="ctr"/>
        <c:lblOffset val="100"/>
        <c:noMultiLvlLbl val="0"/>
      </c:catAx>
      <c:valAx>
        <c:axId val="103586048"/>
        <c:scaling>
          <c:orientation val="minMax"/>
        </c:scaling>
        <c:delete val="0"/>
        <c:axPos val="l"/>
        <c:majorGridlines/>
        <c:title>
          <c:tx>
            <c:rich>
              <a:bodyPr rot="-5400000" vert="horz"/>
              <a:lstStyle/>
              <a:p>
                <a:pPr>
                  <a:defRPr sz="2000" b="0"/>
                </a:pPr>
                <a:r>
                  <a:rPr lang="en-US" sz="2000" b="0"/>
                  <a:t>Percent</a:t>
                </a:r>
              </a:p>
            </c:rich>
          </c:tx>
          <c:layout>
            <c:manualLayout>
              <c:xMode val="edge"/>
              <c:yMode val="edge"/>
              <c:x val="1.1303644140732745E-5"/>
              <c:y val="0.38798743000451824"/>
            </c:manualLayout>
          </c:layout>
          <c:overlay val="0"/>
        </c:title>
        <c:numFmt formatCode="#,##0" sourceLinked="0"/>
        <c:majorTickMark val="out"/>
        <c:minorTickMark val="none"/>
        <c:tickLblPos val="nextTo"/>
        <c:txPr>
          <a:bodyPr/>
          <a:lstStyle/>
          <a:p>
            <a:pPr>
              <a:defRPr sz="1600"/>
            </a:pPr>
            <a:endParaRPr lang="en-US"/>
          </a:p>
        </c:txPr>
        <c:crossAx val="103584512"/>
        <c:crosses val="autoZero"/>
        <c:crossBetween val="between"/>
      </c:valAx>
      <c:spPr>
        <a:ln>
          <a:solidFill>
            <a:schemeClr val="bg1">
              <a:lumMod val="75000"/>
            </a:schemeClr>
          </a:solidFill>
        </a:ln>
      </c:spPr>
    </c:plotArea>
    <c:plotVisOnly val="1"/>
    <c:dispBlanksAs val="gap"/>
    <c:showDLblsOverMax val="0"/>
  </c:chart>
  <c:spPr>
    <a:ln>
      <a:noFill/>
    </a:ln>
  </c:spPr>
  <c:txPr>
    <a:bodyPr/>
    <a:lstStyle/>
    <a:p>
      <a:pPr>
        <a:defRPr>
          <a:latin typeface="Arial" pitchFamily="34" charset="0"/>
          <a:cs typeface="Arial" pitchFamily="34" charset="0"/>
        </a:defRPr>
      </a:pPr>
      <a:endParaRPr lang="en-US"/>
    </a:p>
  </c:txPr>
  <c:externalData r:id="rId2">
    <c:autoUpdate val="0"/>
  </c:externalData>
  <c:userShapes r:id="rId3"/>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sz="1400" b="0" i="0" u="none" strike="noStrike" baseline="0">
                <a:solidFill>
                  <a:srgbClr val="000000"/>
                </a:solidFill>
                <a:latin typeface="Arial"/>
                <a:ea typeface="Arial"/>
                <a:cs typeface="Arial"/>
              </a:defRPr>
            </a:pPr>
            <a:r>
              <a:rPr lang="en-US"/>
              <a:t>World Electricity Generation from Nuclear Power Plants, 1970-2014</a:t>
            </a:r>
          </a:p>
        </c:rich>
      </c:tx>
      <c:layout>
        <c:manualLayout>
          <c:xMode val="edge"/>
          <c:yMode val="edge"/>
          <c:x val="0.17503138753867106"/>
          <c:y val="5.8784881486483913E-2"/>
        </c:manualLayout>
      </c:layout>
      <c:overlay val="0"/>
      <c:spPr>
        <a:noFill/>
        <a:ln w="25400">
          <a:noFill/>
        </a:ln>
      </c:spPr>
    </c:title>
    <c:autoTitleDeleted val="0"/>
    <c:plotArea>
      <c:layout>
        <c:manualLayout>
          <c:layoutTarget val="inner"/>
          <c:xMode val="edge"/>
          <c:yMode val="edge"/>
          <c:x val="0.14464382816748234"/>
          <c:y val="0.1895551257253385"/>
          <c:w val="0.81294181620445893"/>
          <c:h val="0.68471953578336553"/>
        </c:manualLayout>
      </c:layout>
      <c:scatterChart>
        <c:scatterStyle val="smoothMarker"/>
        <c:varyColors val="0"/>
        <c:ser>
          <c:idx val="0"/>
          <c:order val="0"/>
          <c:tx>
            <c:v>Nuclear gen</c:v>
          </c:tx>
          <c:spPr>
            <a:ln w="28575">
              <a:solidFill>
                <a:srgbClr val="000000"/>
              </a:solidFill>
              <a:prstDash val="solid"/>
            </a:ln>
          </c:spPr>
          <c:marker>
            <c:symbol val="none"/>
          </c:marker>
          <c:xVal>
            <c:numRef>
              <c:f>'World Nuclear Generation'!$A$6:$A$50</c:f>
              <c:numCache>
                <c:formatCode>General</c:formatCode>
                <c:ptCount val="45"/>
                <c:pt idx="0">
                  <c:v>1970</c:v>
                </c:pt>
                <c:pt idx="1">
                  <c:v>1971</c:v>
                </c:pt>
                <c:pt idx="2">
                  <c:v>1972</c:v>
                </c:pt>
                <c:pt idx="3">
                  <c:v>1973</c:v>
                </c:pt>
                <c:pt idx="4">
                  <c:v>1974</c:v>
                </c:pt>
                <c:pt idx="5">
                  <c:v>1975</c:v>
                </c:pt>
                <c:pt idx="6">
                  <c:v>1976</c:v>
                </c:pt>
                <c:pt idx="7">
                  <c:v>1977</c:v>
                </c:pt>
                <c:pt idx="8">
                  <c:v>1978</c:v>
                </c:pt>
                <c:pt idx="9">
                  <c:v>1979</c:v>
                </c:pt>
                <c:pt idx="10">
                  <c:v>1980</c:v>
                </c:pt>
                <c:pt idx="11">
                  <c:v>1981</c:v>
                </c:pt>
                <c:pt idx="12">
                  <c:v>1982</c:v>
                </c:pt>
                <c:pt idx="13">
                  <c:v>1983</c:v>
                </c:pt>
                <c:pt idx="14">
                  <c:v>1984</c:v>
                </c:pt>
                <c:pt idx="15">
                  <c:v>1985</c:v>
                </c:pt>
                <c:pt idx="16">
                  <c:v>1986</c:v>
                </c:pt>
                <c:pt idx="17">
                  <c:v>1987</c:v>
                </c:pt>
                <c:pt idx="18">
                  <c:v>1988</c:v>
                </c:pt>
                <c:pt idx="19">
                  <c:v>1989</c:v>
                </c:pt>
                <c:pt idx="20">
                  <c:v>1990</c:v>
                </c:pt>
                <c:pt idx="21">
                  <c:v>1991</c:v>
                </c:pt>
                <c:pt idx="22">
                  <c:v>1992</c:v>
                </c:pt>
                <c:pt idx="23">
                  <c:v>1993</c:v>
                </c:pt>
                <c:pt idx="24">
                  <c:v>1994</c:v>
                </c:pt>
                <c:pt idx="25">
                  <c:v>1995</c:v>
                </c:pt>
                <c:pt idx="26">
                  <c:v>1996</c:v>
                </c:pt>
                <c:pt idx="27">
                  <c:v>1997</c:v>
                </c:pt>
                <c:pt idx="28">
                  <c:v>1998</c:v>
                </c:pt>
                <c:pt idx="29">
                  <c:v>1999</c:v>
                </c:pt>
                <c:pt idx="30">
                  <c:v>2000</c:v>
                </c:pt>
                <c:pt idx="31">
                  <c:v>2001</c:v>
                </c:pt>
                <c:pt idx="32">
                  <c:v>2002</c:v>
                </c:pt>
                <c:pt idx="33">
                  <c:v>2003</c:v>
                </c:pt>
                <c:pt idx="34">
                  <c:v>2004</c:v>
                </c:pt>
                <c:pt idx="35">
                  <c:v>2005</c:v>
                </c:pt>
                <c:pt idx="36">
                  <c:v>2006</c:v>
                </c:pt>
                <c:pt idx="37">
                  <c:v>2007</c:v>
                </c:pt>
                <c:pt idx="38">
                  <c:v>2008</c:v>
                </c:pt>
                <c:pt idx="39">
                  <c:v>2009</c:v>
                </c:pt>
                <c:pt idx="40">
                  <c:v>2010</c:v>
                </c:pt>
                <c:pt idx="41">
                  <c:v>2011</c:v>
                </c:pt>
                <c:pt idx="42">
                  <c:v>2012</c:v>
                </c:pt>
                <c:pt idx="43">
                  <c:v>2013</c:v>
                </c:pt>
                <c:pt idx="44">
                  <c:v>2014</c:v>
                </c:pt>
              </c:numCache>
            </c:numRef>
          </c:xVal>
          <c:yVal>
            <c:numRef>
              <c:f>'World Nuclear Generation'!$B$6:$B$50</c:f>
              <c:numCache>
                <c:formatCode>#,##0</c:formatCode>
                <c:ptCount val="45"/>
                <c:pt idx="0">
                  <c:v>77.323004947368503</c:v>
                </c:pt>
                <c:pt idx="1">
                  <c:v>109.972401515789</c:v>
                </c:pt>
                <c:pt idx="2">
                  <c:v>150.83020893684201</c:v>
                </c:pt>
                <c:pt idx="3">
                  <c:v>202.60112577894799</c:v>
                </c:pt>
                <c:pt idx="4">
                  <c:v>263.34665204210597</c:v>
                </c:pt>
                <c:pt idx="5">
                  <c:v>364.33987972631701</c:v>
                </c:pt>
                <c:pt idx="6">
                  <c:v>433.37902086315898</c:v>
                </c:pt>
                <c:pt idx="7">
                  <c:v>535.48492302105399</c:v>
                </c:pt>
                <c:pt idx="8">
                  <c:v>619.37549651579104</c:v>
                </c:pt>
                <c:pt idx="9">
                  <c:v>639.68617652631701</c:v>
                </c:pt>
                <c:pt idx="10">
                  <c:v>711.41471717894899</c:v>
                </c:pt>
                <c:pt idx="11">
                  <c:v>836.05912935789604</c:v>
                </c:pt>
                <c:pt idx="12">
                  <c:v>916.78002067368595</c:v>
                </c:pt>
                <c:pt idx="13">
                  <c:v>1029.5515094105201</c:v>
                </c:pt>
                <c:pt idx="14">
                  <c:v>1244.7010967368401</c:v>
                </c:pt>
                <c:pt idx="15">
                  <c:v>1481.95963595789</c:v>
                </c:pt>
                <c:pt idx="16">
                  <c:v>1596.60202968421</c:v>
                </c:pt>
                <c:pt idx="17">
                  <c:v>1736.33028654737</c:v>
                </c:pt>
                <c:pt idx="18">
                  <c:v>1893.18959385263</c:v>
                </c:pt>
                <c:pt idx="19">
                  <c:v>1946.7538251789499</c:v>
                </c:pt>
                <c:pt idx="20">
                  <c:v>2002.34624169474</c:v>
                </c:pt>
                <c:pt idx="21">
                  <c:v>2096.8320185263201</c:v>
                </c:pt>
                <c:pt idx="22">
                  <c:v>2113.9488163578899</c:v>
                </c:pt>
                <c:pt idx="23">
                  <c:v>2186.9141560736798</c:v>
                </c:pt>
                <c:pt idx="24">
                  <c:v>2227.52677714737</c:v>
                </c:pt>
                <c:pt idx="25">
                  <c:v>2324.17785605263</c:v>
                </c:pt>
                <c:pt idx="26">
                  <c:v>2407.86607145474</c:v>
                </c:pt>
                <c:pt idx="27">
                  <c:v>2391.4325877578899</c:v>
                </c:pt>
                <c:pt idx="28">
                  <c:v>2431.0656676389499</c:v>
                </c:pt>
                <c:pt idx="29">
                  <c:v>2523.9770888947401</c:v>
                </c:pt>
                <c:pt idx="30">
                  <c:v>2582.40717639369</c:v>
                </c:pt>
                <c:pt idx="31">
                  <c:v>2655.1265595052701</c:v>
                </c:pt>
                <c:pt idx="32">
                  <c:v>2697.9097681025801</c:v>
                </c:pt>
                <c:pt idx="33">
                  <c:v>2643.9298006557401</c:v>
                </c:pt>
                <c:pt idx="34">
                  <c:v>2760.8751429464801</c:v>
                </c:pt>
                <c:pt idx="35">
                  <c:v>2768.4745840871101</c:v>
                </c:pt>
                <c:pt idx="36">
                  <c:v>2805.8406727832098</c:v>
                </c:pt>
                <c:pt idx="37">
                  <c:v>2747.7158790726298</c:v>
                </c:pt>
                <c:pt idx="38">
                  <c:v>2737.52301633263</c:v>
                </c:pt>
                <c:pt idx="39">
                  <c:v>2713.71271495263</c:v>
                </c:pt>
                <c:pt idx="40">
                  <c:v>2767.4055838873801</c:v>
                </c:pt>
                <c:pt idx="41">
                  <c:v>2654.7311777681898</c:v>
                </c:pt>
                <c:pt idx="42">
                  <c:v>2474.4453857068302</c:v>
                </c:pt>
                <c:pt idx="43">
                  <c:v>2488.9671327076098</c:v>
                </c:pt>
                <c:pt idx="44">
                  <c:v>2418</c:v>
                </c:pt>
              </c:numCache>
            </c:numRef>
          </c:yVal>
          <c:smooth val="0"/>
        </c:ser>
        <c:dLbls>
          <c:showLegendKey val="0"/>
          <c:showVal val="0"/>
          <c:showCatName val="0"/>
          <c:showSerName val="0"/>
          <c:showPercent val="0"/>
          <c:showBubbleSize val="0"/>
        </c:dLbls>
        <c:axId val="118652928"/>
        <c:axId val="118654848"/>
      </c:scatterChart>
      <c:valAx>
        <c:axId val="118652928"/>
        <c:scaling>
          <c:orientation val="minMax"/>
          <c:min val="1970"/>
        </c:scaling>
        <c:delete val="0"/>
        <c:axPos val="b"/>
        <c:title>
          <c:tx>
            <c:rich>
              <a:bodyPr/>
              <a:lstStyle/>
              <a:p>
                <a:pPr>
                  <a:defRPr sz="1000" b="0" i="1" u="none" strike="noStrike" baseline="0">
                    <a:solidFill>
                      <a:srgbClr val="000000"/>
                    </a:solidFill>
                    <a:latin typeface="Arial"/>
                    <a:ea typeface="Arial"/>
                    <a:cs typeface="Arial"/>
                  </a:defRPr>
                </a:pPr>
                <a:r>
                  <a:rPr lang="en-US"/>
                  <a:t>Source: EPI from BP, IAEA/Chabot</a:t>
                </a:r>
              </a:p>
            </c:rich>
          </c:tx>
          <c:layout>
            <c:manualLayout>
              <c:xMode val="edge"/>
              <c:yMode val="edge"/>
              <c:x val="0.35543451905658391"/>
              <c:y val="0.95380325983665692"/>
            </c:manualLayout>
          </c:layout>
          <c:overlay val="0"/>
          <c:spPr>
            <a:noFill/>
            <a:ln w="25400">
              <a:noFill/>
            </a:ln>
          </c:spPr>
        </c:title>
        <c:numFmt formatCode="General" sourceLinked="1"/>
        <c:majorTickMark val="out"/>
        <c:minorTickMark val="none"/>
        <c:tickLblPos val="nextTo"/>
        <c:spPr>
          <a:ln w="3175">
            <a:solidFill>
              <a:srgbClr val="000000"/>
            </a:solidFill>
            <a:prstDash val="solid"/>
          </a:ln>
        </c:spPr>
        <c:txPr>
          <a:bodyPr rot="0" vert="horz"/>
          <a:lstStyle/>
          <a:p>
            <a:pPr>
              <a:defRPr sz="1000" b="0" i="0" u="none" strike="noStrike" baseline="0">
                <a:solidFill>
                  <a:srgbClr val="000000"/>
                </a:solidFill>
                <a:latin typeface="Arial"/>
                <a:ea typeface="Arial"/>
                <a:cs typeface="Arial"/>
              </a:defRPr>
            </a:pPr>
            <a:endParaRPr lang="en-US"/>
          </a:p>
        </c:txPr>
        <c:crossAx val="118654848"/>
        <c:crosses val="autoZero"/>
        <c:crossBetween val="midCat"/>
        <c:majorUnit val="10"/>
      </c:valAx>
      <c:valAx>
        <c:axId val="118654848"/>
        <c:scaling>
          <c:orientation val="minMax"/>
        </c:scaling>
        <c:delete val="0"/>
        <c:axPos val="l"/>
        <c:majorGridlines>
          <c:spPr>
            <a:ln w="3175">
              <a:solidFill>
                <a:srgbClr val="000000"/>
              </a:solidFill>
              <a:prstDash val="solid"/>
            </a:ln>
          </c:spPr>
        </c:majorGridlines>
        <c:title>
          <c:tx>
            <c:rich>
              <a:bodyPr/>
              <a:lstStyle/>
              <a:p>
                <a:pPr>
                  <a:defRPr sz="1200" b="0" i="0" u="none" strike="noStrike" baseline="0">
                    <a:solidFill>
                      <a:srgbClr val="000000"/>
                    </a:solidFill>
                    <a:latin typeface="Arial"/>
                    <a:ea typeface="Arial"/>
                    <a:cs typeface="Arial"/>
                  </a:defRPr>
                </a:pPr>
                <a:r>
                  <a:rPr lang="en-US"/>
                  <a:t>Terawatt-hours</a:t>
                </a:r>
              </a:p>
            </c:rich>
          </c:tx>
          <c:layout>
            <c:manualLayout>
              <c:xMode val="edge"/>
              <c:yMode val="edge"/>
              <c:x val="0"/>
              <c:y val="0.42549417843305881"/>
            </c:manualLayout>
          </c:layout>
          <c:overlay val="0"/>
          <c:spPr>
            <a:noFill/>
            <a:ln w="25400">
              <a:noFill/>
            </a:ln>
          </c:spPr>
        </c:title>
        <c:numFmt formatCode="#,##0" sourceLinked="1"/>
        <c:majorTickMark val="out"/>
        <c:minorTickMark val="none"/>
        <c:tickLblPos val="nextTo"/>
        <c:spPr>
          <a:ln w="3175">
            <a:solidFill>
              <a:srgbClr val="000000"/>
            </a:solidFill>
            <a:prstDash val="solid"/>
          </a:ln>
        </c:spPr>
        <c:txPr>
          <a:bodyPr rot="0" vert="horz"/>
          <a:lstStyle/>
          <a:p>
            <a:pPr>
              <a:defRPr sz="1000" b="0" i="0" u="none" strike="noStrike" baseline="0">
                <a:solidFill>
                  <a:srgbClr val="000000"/>
                </a:solidFill>
                <a:latin typeface="Arial"/>
                <a:ea typeface="Arial"/>
                <a:cs typeface="Arial"/>
              </a:defRPr>
            </a:pPr>
            <a:endParaRPr lang="en-US"/>
          </a:p>
        </c:txPr>
        <c:crossAx val="118652928"/>
        <c:crosses val="autoZero"/>
        <c:crossBetween val="midCat"/>
      </c:valAx>
      <c:spPr>
        <a:solidFill>
          <a:srgbClr val="FFFFFF"/>
        </a:solidFill>
        <a:ln w="12700">
          <a:solidFill>
            <a:srgbClr val="808080"/>
          </a:solidFill>
          <a:prstDash val="solid"/>
        </a:ln>
      </c:spPr>
    </c:plotArea>
    <c:plotVisOnly val="1"/>
    <c:dispBlanksAs val="gap"/>
    <c:showDLblsOverMax val="0"/>
  </c:chart>
  <c:spPr>
    <a:noFill/>
    <a:ln w="9525">
      <a:noFill/>
    </a:ln>
  </c:spPr>
  <c:txPr>
    <a:bodyPr/>
    <a:lstStyle/>
    <a:p>
      <a:pPr>
        <a:defRPr sz="800" b="0" i="0" u="none" strike="noStrike" baseline="0">
          <a:solidFill>
            <a:srgbClr val="000000"/>
          </a:solidFill>
          <a:latin typeface="Arial"/>
          <a:ea typeface="Arial"/>
          <a:cs typeface="Arial"/>
        </a:defRPr>
      </a:pPr>
      <a:endParaRPr lang="en-US"/>
    </a:p>
  </c:txPr>
  <c:externalData r:id="rId2">
    <c:autoUpdate val="0"/>
  </c:externalData>
  <c:userShapes r:id="rId3"/>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4355628058727576"/>
          <c:y val="0.13281753707285623"/>
          <c:w val="0.80097879282218609"/>
          <c:h val="0.74145712443584788"/>
        </c:manualLayout>
      </c:layout>
      <c:scatterChart>
        <c:scatterStyle val="smoothMarker"/>
        <c:varyColors val="0"/>
        <c:ser>
          <c:idx val="0"/>
          <c:order val="0"/>
          <c:tx>
            <c:v>SolarGen</c:v>
          </c:tx>
          <c:spPr>
            <a:ln w="22225">
              <a:solidFill>
                <a:srgbClr val="000000"/>
              </a:solidFill>
              <a:prstDash val="solid"/>
            </a:ln>
          </c:spPr>
          <c:marker>
            <c:symbol val="none"/>
          </c:marker>
          <c:xVal>
            <c:numRef>
              <c:f>'Solar Generation'!$A$6:$A$29</c:f>
              <c:numCache>
                <c:formatCode>General</c:formatCode>
                <c:ptCount val="24"/>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numCache>
            </c:numRef>
          </c:xVal>
          <c:yVal>
            <c:numRef>
              <c:f>'Solar Generation'!$B$6:$B$29</c:f>
              <c:numCache>
                <c:formatCode>[&gt;=0.05]0.0;[=0]\-;\^</c:formatCode>
                <c:ptCount val="24"/>
                <c:pt idx="0">
                  <c:v>0.38653232323232001</c:v>
                </c:pt>
                <c:pt idx="1">
                  <c:v>0.50530808080806999</c:v>
                </c:pt>
                <c:pt idx="2">
                  <c:v>0.46257598553535001</c:v>
                </c:pt>
                <c:pt idx="3">
                  <c:v>0.55219724816160998</c:v>
                </c:pt>
                <c:pt idx="4">
                  <c:v>0.59130678856565</c:v>
                </c:pt>
                <c:pt idx="5">
                  <c:v>0.63287806459594997</c:v>
                </c:pt>
                <c:pt idx="6">
                  <c:v>0.69453331982828004</c:v>
                </c:pt>
                <c:pt idx="7">
                  <c:v>0.73218720799999004</c:v>
                </c:pt>
                <c:pt idx="8">
                  <c:v>0.78717065875756997</c:v>
                </c:pt>
                <c:pt idx="9">
                  <c:v>0.87128478718766</c:v>
                </c:pt>
                <c:pt idx="10">
                  <c:v>1.0208744664699501</c:v>
                </c:pt>
                <c:pt idx="11">
                  <c:v>1.25057161605528</c:v>
                </c:pt>
                <c:pt idx="12">
                  <c:v>1.5819207490749501</c:v>
                </c:pt>
                <c:pt idx="13">
                  <c:v>1.9988238561084399</c:v>
                </c:pt>
                <c:pt idx="14">
                  <c:v>2.5986746422987599</c:v>
                </c:pt>
                <c:pt idx="15">
                  <c:v>3.6731497791600001</c:v>
                </c:pt>
                <c:pt idx="16">
                  <c:v>5.0115846924454797</c:v>
                </c:pt>
                <c:pt idx="17">
                  <c:v>6.7323412338452604</c:v>
                </c:pt>
                <c:pt idx="18">
                  <c:v>11.1947280944295</c:v>
                </c:pt>
                <c:pt idx="19">
                  <c:v>19.092424376020102</c:v>
                </c:pt>
                <c:pt idx="20">
                  <c:v>30.4647591084588</c:v>
                </c:pt>
                <c:pt idx="21">
                  <c:v>59.211179243108198</c:v>
                </c:pt>
                <c:pt idx="22">
                  <c:v>94.102027924201707</c:v>
                </c:pt>
                <c:pt idx="23">
                  <c:v>124.81049800986</c:v>
                </c:pt>
              </c:numCache>
            </c:numRef>
          </c:yVal>
          <c:smooth val="0"/>
        </c:ser>
        <c:dLbls>
          <c:showLegendKey val="0"/>
          <c:showVal val="0"/>
          <c:showCatName val="0"/>
          <c:showSerName val="0"/>
          <c:showPercent val="0"/>
          <c:showBubbleSize val="0"/>
        </c:dLbls>
        <c:axId val="130676608"/>
        <c:axId val="130678784"/>
      </c:scatterChart>
      <c:valAx>
        <c:axId val="130676608"/>
        <c:scaling>
          <c:orientation val="minMax"/>
          <c:max val="2016"/>
          <c:min val="2000"/>
        </c:scaling>
        <c:delete val="0"/>
        <c:axPos val="b"/>
        <c:title>
          <c:tx>
            <c:rich>
              <a:bodyPr/>
              <a:lstStyle/>
              <a:p>
                <a:pPr>
                  <a:defRPr sz="975" b="0" i="1" u="none" strike="noStrike" baseline="0">
                    <a:solidFill>
                      <a:srgbClr val="000000"/>
                    </a:solidFill>
                    <a:latin typeface="Arial"/>
                    <a:ea typeface="Arial"/>
                    <a:cs typeface="Arial"/>
                  </a:defRPr>
                </a:pPr>
                <a:r>
                  <a:rPr lang="en-US"/>
                  <a:t>Source: BP</a:t>
                </a:r>
              </a:p>
            </c:rich>
          </c:tx>
          <c:layout>
            <c:manualLayout>
              <c:xMode val="edge"/>
              <c:yMode val="edge"/>
              <c:x val="0.4666027675859889"/>
              <c:y val="0.93423607375165063"/>
            </c:manualLayout>
          </c:layout>
          <c:overlay val="0"/>
          <c:spPr>
            <a:noFill/>
            <a:ln w="25400">
              <a:noFill/>
            </a:ln>
          </c:spPr>
        </c:title>
        <c:numFmt formatCode="General" sourceLinked="1"/>
        <c:majorTickMark val="out"/>
        <c:minorTickMark val="none"/>
        <c:tickLblPos val="nextTo"/>
        <c:spPr>
          <a:ln w="3175">
            <a:solidFill>
              <a:srgbClr val="000000"/>
            </a:solidFill>
            <a:prstDash val="solid"/>
          </a:ln>
        </c:spPr>
        <c:txPr>
          <a:bodyPr rot="0" vert="horz"/>
          <a:lstStyle/>
          <a:p>
            <a:pPr>
              <a:defRPr sz="1000" b="0" i="0" u="none" strike="noStrike" baseline="0">
                <a:solidFill>
                  <a:srgbClr val="000000"/>
                </a:solidFill>
                <a:latin typeface="Arial"/>
                <a:ea typeface="Arial"/>
                <a:cs typeface="Arial"/>
              </a:defRPr>
            </a:pPr>
            <a:endParaRPr lang="en-US"/>
          </a:p>
        </c:txPr>
        <c:crossAx val="130678784"/>
        <c:crosses val="autoZero"/>
        <c:crossBetween val="midCat"/>
      </c:valAx>
      <c:valAx>
        <c:axId val="130678784"/>
        <c:scaling>
          <c:orientation val="minMax"/>
        </c:scaling>
        <c:delete val="0"/>
        <c:axPos val="l"/>
        <c:majorGridlines>
          <c:spPr>
            <a:ln w="3175">
              <a:solidFill>
                <a:srgbClr val="000000"/>
              </a:solidFill>
              <a:prstDash val="solid"/>
            </a:ln>
          </c:spPr>
        </c:majorGridlines>
        <c:title>
          <c:tx>
            <c:rich>
              <a:bodyPr/>
              <a:lstStyle/>
              <a:p>
                <a:pPr>
                  <a:defRPr sz="1200" b="0" i="0" u="none" strike="noStrike" baseline="0">
                    <a:solidFill>
                      <a:srgbClr val="000000"/>
                    </a:solidFill>
                    <a:latin typeface="Arial"/>
                    <a:ea typeface="Arial"/>
                    <a:cs typeface="Arial"/>
                  </a:defRPr>
                </a:pPr>
                <a:r>
                  <a:rPr lang="en-US" sz="1200"/>
                  <a:t>Terawatt-hours</a:t>
                </a:r>
              </a:p>
            </c:rich>
          </c:tx>
          <c:layout>
            <c:manualLayout>
              <c:xMode val="edge"/>
              <c:yMode val="edge"/>
              <c:x val="7.0690934575586431E-3"/>
              <c:y val="0.3904994212679937"/>
            </c:manualLayout>
          </c:layout>
          <c:overlay val="0"/>
          <c:spPr>
            <a:noFill/>
            <a:ln w="25400">
              <a:noFill/>
            </a:ln>
          </c:spPr>
        </c:title>
        <c:numFmt formatCode="#,##0" sourceLinked="0"/>
        <c:majorTickMark val="out"/>
        <c:minorTickMark val="none"/>
        <c:tickLblPos val="nextTo"/>
        <c:spPr>
          <a:ln w="3175">
            <a:solidFill>
              <a:srgbClr val="000000"/>
            </a:solidFill>
            <a:prstDash val="solid"/>
          </a:ln>
        </c:spPr>
        <c:txPr>
          <a:bodyPr rot="0" vert="horz"/>
          <a:lstStyle/>
          <a:p>
            <a:pPr>
              <a:defRPr sz="1000" b="0" i="0" u="none" strike="noStrike" baseline="0">
                <a:solidFill>
                  <a:srgbClr val="000000"/>
                </a:solidFill>
                <a:latin typeface="Arial"/>
                <a:ea typeface="Arial"/>
                <a:cs typeface="Arial"/>
              </a:defRPr>
            </a:pPr>
            <a:endParaRPr lang="en-US"/>
          </a:p>
        </c:txPr>
        <c:crossAx val="130676608"/>
        <c:crosses val="autoZero"/>
        <c:crossBetween val="midCat"/>
      </c:valAx>
      <c:spPr>
        <a:solidFill>
          <a:srgbClr val="FFFFFF"/>
        </a:solidFill>
        <a:ln w="12700">
          <a:solidFill>
            <a:srgbClr val="808080"/>
          </a:solidFill>
          <a:prstDash val="solid"/>
        </a:ln>
      </c:spPr>
    </c:plotArea>
    <c:plotVisOnly val="1"/>
    <c:dispBlanksAs val="gap"/>
    <c:showDLblsOverMax val="0"/>
  </c:chart>
  <c:spPr>
    <a:noFill/>
    <a:ln w="9525">
      <a:noFill/>
    </a:ln>
  </c:spPr>
  <c:txPr>
    <a:bodyPr/>
    <a:lstStyle/>
    <a:p>
      <a:pPr>
        <a:defRPr sz="800" b="0" i="0" u="none" strike="noStrike" baseline="0">
          <a:solidFill>
            <a:srgbClr val="000000"/>
          </a:solidFill>
          <a:latin typeface="Arial"/>
          <a:ea typeface="Arial"/>
          <a:cs typeface="Arial"/>
        </a:defRPr>
      </a:pPr>
      <a:endParaRPr lang="en-US"/>
    </a:p>
  </c:txPr>
  <c:externalData r:id="rId2">
    <c:autoUpdate val="0"/>
  </c:externalData>
  <c:userShapes r:id="rId3"/>
</c:chartSpace>
</file>

<file path=ppt/charts/chart1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227050231781417"/>
          <c:y val="0.15344938749194134"/>
          <c:w val="0.77573942812079899"/>
          <c:h val="0.72856221792392006"/>
        </c:manualLayout>
      </c:layout>
      <c:scatterChart>
        <c:scatterStyle val="smoothMarker"/>
        <c:varyColors val="0"/>
        <c:ser>
          <c:idx val="0"/>
          <c:order val="0"/>
          <c:tx>
            <c:v>Germany</c:v>
          </c:tx>
          <c:spPr>
            <a:ln w="22225">
              <a:solidFill>
                <a:srgbClr val="F7B847"/>
              </a:solidFill>
              <a:prstDash val="solid"/>
            </a:ln>
          </c:spPr>
          <c:marker>
            <c:symbol val="none"/>
          </c:marker>
          <c:xVal>
            <c:numRef>
              <c:f>'Cumulative PV by Country'!$A$6:$A$20</c:f>
              <c:numCache>
                <c:formatCode>0</c:formatCode>
                <c:ptCount val="15"/>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numCache>
            </c:numRef>
          </c:xVal>
          <c:yVal>
            <c:numRef>
              <c:f>'Cumulative PV by Country'!$B$6:$B$20</c:f>
              <c:numCache>
                <c:formatCode>General</c:formatCode>
                <c:ptCount val="15"/>
                <c:pt idx="0">
                  <c:v>76</c:v>
                </c:pt>
                <c:pt idx="1">
                  <c:v>186</c:v>
                </c:pt>
                <c:pt idx="2" formatCode="#,##0">
                  <c:v>296</c:v>
                </c:pt>
                <c:pt idx="3" formatCode="#,##0">
                  <c:v>435</c:v>
                </c:pt>
                <c:pt idx="4" formatCode="#,##0">
                  <c:v>1105</c:v>
                </c:pt>
                <c:pt idx="5" formatCode="#,##0">
                  <c:v>2056</c:v>
                </c:pt>
                <c:pt idx="6" formatCode="#,##0">
                  <c:v>2899</c:v>
                </c:pt>
                <c:pt idx="7" formatCode="#,##0">
                  <c:v>4170</c:v>
                </c:pt>
                <c:pt idx="8" formatCode="#,##0">
                  <c:v>6120</c:v>
                </c:pt>
                <c:pt idx="9" formatCode="#,##0">
                  <c:v>10566</c:v>
                </c:pt>
                <c:pt idx="10" formatCode="#,##0">
                  <c:v>17554</c:v>
                </c:pt>
                <c:pt idx="11" formatCode="#,##0">
                  <c:v>25039</c:v>
                </c:pt>
                <c:pt idx="12" formatCode="#,##0">
                  <c:v>32643</c:v>
                </c:pt>
                <c:pt idx="13" formatCode="#,##0">
                  <c:v>35948</c:v>
                </c:pt>
                <c:pt idx="14" formatCode="#,##0">
                  <c:v>38200</c:v>
                </c:pt>
              </c:numCache>
            </c:numRef>
          </c:yVal>
          <c:smooth val="0"/>
        </c:ser>
        <c:ser>
          <c:idx val="1"/>
          <c:order val="1"/>
          <c:tx>
            <c:v>Italy</c:v>
          </c:tx>
          <c:spPr>
            <a:ln w="22225">
              <a:solidFill>
                <a:srgbClr val="008000"/>
              </a:solidFill>
              <a:prstDash val="solid"/>
            </a:ln>
          </c:spPr>
          <c:marker>
            <c:symbol val="none"/>
          </c:marker>
          <c:xVal>
            <c:numRef>
              <c:f>'Cumulative PV by Country'!$A$6:$A$20</c:f>
              <c:numCache>
                <c:formatCode>0</c:formatCode>
                <c:ptCount val="15"/>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numCache>
            </c:numRef>
          </c:xVal>
          <c:yVal>
            <c:numRef>
              <c:f>'Cumulative PV by Country'!$D$6:$D$20</c:f>
              <c:numCache>
                <c:formatCode>#,##0</c:formatCode>
                <c:ptCount val="15"/>
                <c:pt idx="0">
                  <c:v>330.2</c:v>
                </c:pt>
                <c:pt idx="1">
                  <c:v>452.8</c:v>
                </c:pt>
                <c:pt idx="2">
                  <c:v>636.80000000000007</c:v>
                </c:pt>
                <c:pt idx="3">
                  <c:v>859.6</c:v>
                </c:pt>
                <c:pt idx="4">
                  <c:v>1132</c:v>
                </c:pt>
                <c:pt idx="5">
                  <c:v>1421.9</c:v>
                </c:pt>
                <c:pt idx="6">
                  <c:v>1708.5</c:v>
                </c:pt>
                <c:pt idx="7">
                  <c:v>1918.9</c:v>
                </c:pt>
                <c:pt idx="8">
                  <c:v>2144.1999999999998</c:v>
                </c:pt>
                <c:pt idx="9">
                  <c:v>2627.2000000000003</c:v>
                </c:pt>
                <c:pt idx="10">
                  <c:v>3618.1</c:v>
                </c:pt>
                <c:pt idx="11">
                  <c:v>4914</c:v>
                </c:pt>
                <c:pt idx="12">
                  <c:v>6743</c:v>
                </c:pt>
                <c:pt idx="13">
                  <c:v>13643</c:v>
                </c:pt>
                <c:pt idx="14">
                  <c:v>23300</c:v>
                </c:pt>
              </c:numCache>
            </c:numRef>
          </c:yVal>
          <c:smooth val="0"/>
        </c:ser>
        <c:ser>
          <c:idx val="2"/>
          <c:order val="2"/>
          <c:tx>
            <c:v>Japan</c:v>
          </c:tx>
          <c:spPr>
            <a:ln w="22225">
              <a:solidFill>
                <a:srgbClr val="000080"/>
              </a:solidFill>
              <a:prstDash val="solid"/>
            </a:ln>
          </c:spPr>
          <c:marker>
            <c:symbol val="none"/>
          </c:marker>
          <c:xVal>
            <c:numRef>
              <c:f>'Cumulative PV by Country'!$A$6:$A$20</c:f>
              <c:numCache>
                <c:formatCode>0</c:formatCode>
                <c:ptCount val="15"/>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numCache>
            </c:numRef>
          </c:xVal>
          <c:yVal>
            <c:numRef>
              <c:f>'Cumulative PV by Country'!$E$6:$E$20</c:f>
              <c:numCache>
                <c:formatCode>#,##0</c:formatCode>
                <c:ptCount val="15"/>
                <c:pt idx="0">
                  <c:v>19</c:v>
                </c:pt>
                <c:pt idx="1">
                  <c:v>20</c:v>
                </c:pt>
                <c:pt idx="2">
                  <c:v>22</c:v>
                </c:pt>
                <c:pt idx="3">
                  <c:v>26</c:v>
                </c:pt>
                <c:pt idx="4">
                  <c:v>30.7</c:v>
                </c:pt>
                <c:pt idx="5">
                  <c:v>37.5</c:v>
                </c:pt>
                <c:pt idx="6">
                  <c:v>50</c:v>
                </c:pt>
                <c:pt idx="7">
                  <c:v>120.2</c:v>
                </c:pt>
                <c:pt idx="8">
                  <c:v>458.3</c:v>
                </c:pt>
                <c:pt idx="9">
                  <c:v>1181.3</c:v>
                </c:pt>
                <c:pt idx="10">
                  <c:v>3502.3</c:v>
                </c:pt>
                <c:pt idx="11">
                  <c:v>12802.9</c:v>
                </c:pt>
                <c:pt idx="12">
                  <c:v>16139</c:v>
                </c:pt>
                <c:pt idx="13">
                  <c:v>17600</c:v>
                </c:pt>
                <c:pt idx="14">
                  <c:v>18500</c:v>
                </c:pt>
              </c:numCache>
            </c:numRef>
          </c:yVal>
          <c:smooth val="0"/>
        </c:ser>
        <c:ser>
          <c:idx val="3"/>
          <c:order val="3"/>
          <c:tx>
            <c:v>US</c:v>
          </c:tx>
          <c:spPr>
            <a:ln w="22225">
              <a:solidFill>
                <a:schemeClr val="accent1"/>
              </a:solidFill>
              <a:prstDash val="solid"/>
            </a:ln>
          </c:spPr>
          <c:marker>
            <c:symbol val="none"/>
          </c:marker>
          <c:xVal>
            <c:numRef>
              <c:f>'Cumulative PV by Country'!$A$6:$A$20</c:f>
              <c:numCache>
                <c:formatCode>0</c:formatCode>
                <c:ptCount val="15"/>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numCache>
            </c:numRef>
          </c:xVal>
          <c:yVal>
            <c:numRef>
              <c:f>'Cumulative PV by Country'!$F$6:$F$20</c:f>
              <c:numCache>
                <c:formatCode>#,##0</c:formatCode>
                <c:ptCount val="15"/>
                <c:pt idx="0">
                  <c:v>0</c:v>
                </c:pt>
                <c:pt idx="1">
                  <c:v>0</c:v>
                </c:pt>
                <c:pt idx="2">
                  <c:v>28</c:v>
                </c:pt>
                <c:pt idx="3">
                  <c:v>73</c:v>
                </c:pt>
                <c:pt idx="4">
                  <c:v>131</c:v>
                </c:pt>
                <c:pt idx="5">
                  <c:v>172</c:v>
                </c:pt>
                <c:pt idx="6">
                  <c:v>275</c:v>
                </c:pt>
                <c:pt idx="7">
                  <c:v>427</c:v>
                </c:pt>
                <c:pt idx="8">
                  <c:v>738</c:v>
                </c:pt>
                <c:pt idx="9">
                  <c:v>1172</c:v>
                </c:pt>
                <c:pt idx="10">
                  <c:v>2022</c:v>
                </c:pt>
                <c:pt idx="11">
                  <c:v>3910</c:v>
                </c:pt>
                <c:pt idx="12">
                  <c:v>7271</c:v>
                </c:pt>
                <c:pt idx="13">
                  <c:v>12022</c:v>
                </c:pt>
                <c:pt idx="14">
                  <c:v>18300</c:v>
                </c:pt>
              </c:numCache>
            </c:numRef>
          </c:yVal>
          <c:smooth val="0"/>
        </c:ser>
        <c:ser>
          <c:idx val="4"/>
          <c:order val="4"/>
          <c:tx>
            <c:v>China</c:v>
          </c:tx>
          <c:spPr>
            <a:ln w="22225">
              <a:solidFill>
                <a:srgbClr val="C00000"/>
              </a:solidFill>
            </a:ln>
          </c:spPr>
          <c:marker>
            <c:symbol val="none"/>
          </c:marker>
          <c:xVal>
            <c:numRef>
              <c:f>'Cumulative PV by Country'!$A$6:$A$20</c:f>
              <c:numCache>
                <c:formatCode>0</c:formatCode>
                <c:ptCount val="15"/>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numCache>
            </c:numRef>
          </c:xVal>
          <c:yVal>
            <c:numRef>
              <c:f>'Cumulative PV by Country'!$C$6:$C$20</c:f>
              <c:numCache>
                <c:formatCode>#,##0</c:formatCode>
                <c:ptCount val="15"/>
                <c:pt idx="0" formatCode="General">
                  <c:v>19</c:v>
                </c:pt>
                <c:pt idx="1">
                  <c:v>30</c:v>
                </c:pt>
                <c:pt idx="2">
                  <c:v>45</c:v>
                </c:pt>
                <c:pt idx="3">
                  <c:v>55</c:v>
                </c:pt>
                <c:pt idx="4">
                  <c:v>64</c:v>
                </c:pt>
                <c:pt idx="5">
                  <c:v>68</c:v>
                </c:pt>
                <c:pt idx="6">
                  <c:v>79.900000000000006</c:v>
                </c:pt>
                <c:pt idx="7">
                  <c:v>99.9</c:v>
                </c:pt>
                <c:pt idx="8">
                  <c:v>139.9</c:v>
                </c:pt>
                <c:pt idx="9">
                  <c:v>299.90000000000003</c:v>
                </c:pt>
                <c:pt idx="10">
                  <c:v>799.9</c:v>
                </c:pt>
                <c:pt idx="11">
                  <c:v>3299.9</c:v>
                </c:pt>
                <c:pt idx="12">
                  <c:v>7000</c:v>
                </c:pt>
                <c:pt idx="13">
                  <c:v>18300</c:v>
                </c:pt>
                <c:pt idx="14">
                  <c:v>28100</c:v>
                </c:pt>
              </c:numCache>
            </c:numRef>
          </c:yVal>
          <c:smooth val="1"/>
        </c:ser>
        <c:ser>
          <c:idx val="5"/>
          <c:order val="5"/>
          <c:tx>
            <c:v>India</c:v>
          </c:tx>
          <c:spPr>
            <a:ln w="22225"/>
          </c:spPr>
          <c:marker>
            <c:symbol val="none"/>
          </c:marker>
          <c:xVal>
            <c:numRef>
              <c:f>'Cumulative PV by Country'!$A$6:$A$20</c:f>
              <c:numCache>
                <c:formatCode>0</c:formatCode>
                <c:ptCount val="15"/>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numCache>
            </c:numRef>
          </c:xVal>
          <c:yVal>
            <c:numRef>
              <c:f>'Cumulative PV by Country'!$N$6:$N$20</c:f>
              <c:numCache>
                <c:formatCode>General</c:formatCode>
                <c:ptCount val="15"/>
              </c:numCache>
            </c:numRef>
          </c:yVal>
          <c:smooth val="1"/>
        </c:ser>
        <c:dLbls>
          <c:showLegendKey val="0"/>
          <c:showVal val="0"/>
          <c:showCatName val="0"/>
          <c:showSerName val="0"/>
          <c:showPercent val="0"/>
          <c:showBubbleSize val="0"/>
        </c:dLbls>
        <c:axId val="86717184"/>
        <c:axId val="86719104"/>
      </c:scatterChart>
      <c:valAx>
        <c:axId val="86717184"/>
        <c:scaling>
          <c:orientation val="minMax"/>
          <c:max val="2016"/>
          <c:min val="2000"/>
        </c:scaling>
        <c:delete val="0"/>
        <c:axPos val="b"/>
        <c:title>
          <c:tx>
            <c:rich>
              <a:bodyPr/>
              <a:lstStyle/>
              <a:p>
                <a:pPr>
                  <a:defRPr sz="1000" b="0" i="1" u="none" strike="noStrike" baseline="0">
                    <a:solidFill>
                      <a:srgbClr val="000000"/>
                    </a:solidFill>
                    <a:latin typeface="Arial"/>
                    <a:ea typeface="Arial"/>
                    <a:cs typeface="Arial"/>
                  </a:defRPr>
                </a:pPr>
                <a:r>
                  <a:rPr lang="en-US" dirty="0"/>
                  <a:t>Source: EPI from </a:t>
                </a:r>
                <a:r>
                  <a:rPr lang="en-US" dirty="0" smtClean="0"/>
                  <a:t>BP, IEA-PVPS</a:t>
                </a:r>
                <a:endParaRPr lang="en-US" dirty="0"/>
              </a:p>
            </c:rich>
          </c:tx>
          <c:layout>
            <c:manualLayout>
              <c:xMode val="edge"/>
              <c:yMode val="edge"/>
              <c:x val="0.34335810514513559"/>
              <c:y val="0.9517172837321215"/>
            </c:manualLayout>
          </c:layout>
          <c:overlay val="0"/>
          <c:spPr>
            <a:noFill/>
            <a:ln w="25400">
              <a:noFill/>
            </a:ln>
          </c:spPr>
        </c:title>
        <c:numFmt formatCode="0" sourceLinked="1"/>
        <c:majorTickMark val="out"/>
        <c:minorTickMark val="none"/>
        <c:tickLblPos val="nextTo"/>
        <c:spPr>
          <a:ln w="3175">
            <a:solidFill>
              <a:srgbClr val="000000"/>
            </a:solidFill>
            <a:prstDash val="solid"/>
          </a:ln>
        </c:spPr>
        <c:txPr>
          <a:bodyPr rot="0" vert="horz"/>
          <a:lstStyle/>
          <a:p>
            <a:pPr>
              <a:defRPr sz="1000" b="0" i="0" u="none" strike="noStrike" baseline="0">
                <a:solidFill>
                  <a:srgbClr val="000000"/>
                </a:solidFill>
                <a:latin typeface="Arial"/>
                <a:ea typeface="Arial"/>
                <a:cs typeface="Arial"/>
              </a:defRPr>
            </a:pPr>
            <a:endParaRPr lang="en-US"/>
          </a:p>
        </c:txPr>
        <c:crossAx val="86719104"/>
        <c:crosses val="autoZero"/>
        <c:crossBetween val="midCat"/>
      </c:valAx>
      <c:valAx>
        <c:axId val="86719104"/>
        <c:scaling>
          <c:orientation val="minMax"/>
        </c:scaling>
        <c:delete val="0"/>
        <c:axPos val="l"/>
        <c:majorGridlines>
          <c:spPr>
            <a:ln w="3175">
              <a:solidFill>
                <a:srgbClr val="000000"/>
              </a:solidFill>
              <a:prstDash val="solid"/>
            </a:ln>
          </c:spPr>
        </c:majorGridlines>
        <c:title>
          <c:tx>
            <c:rich>
              <a:bodyPr/>
              <a:lstStyle/>
              <a:p>
                <a:pPr>
                  <a:defRPr sz="1200" b="0" i="0" u="none" strike="noStrike" baseline="0">
                    <a:solidFill>
                      <a:srgbClr val="000000"/>
                    </a:solidFill>
                    <a:latin typeface="Arial"/>
                    <a:ea typeface="Arial"/>
                    <a:cs typeface="Arial"/>
                  </a:defRPr>
                </a:pPr>
                <a:r>
                  <a:rPr lang="en-US" dirty="0"/>
                  <a:t>Megawatts</a:t>
                </a:r>
              </a:p>
            </c:rich>
          </c:tx>
          <c:layout>
            <c:manualLayout>
              <c:xMode val="edge"/>
              <c:yMode val="edge"/>
              <c:x val="2.6997361586346244E-3"/>
              <c:y val="0.43454928188324343"/>
            </c:manualLayout>
          </c:layout>
          <c:overlay val="0"/>
          <c:spPr>
            <a:noFill/>
            <a:ln w="25400">
              <a:noFill/>
            </a:ln>
          </c:spPr>
        </c:title>
        <c:numFmt formatCode="#,##0" sourceLinked="0"/>
        <c:majorTickMark val="out"/>
        <c:minorTickMark val="none"/>
        <c:tickLblPos val="nextTo"/>
        <c:spPr>
          <a:ln w="3175">
            <a:solidFill>
              <a:srgbClr val="000000"/>
            </a:solidFill>
            <a:prstDash val="solid"/>
          </a:ln>
        </c:spPr>
        <c:txPr>
          <a:bodyPr rot="0" vert="horz"/>
          <a:lstStyle/>
          <a:p>
            <a:pPr>
              <a:defRPr sz="1000" b="0" i="0" u="none" strike="noStrike" baseline="0">
                <a:solidFill>
                  <a:srgbClr val="000000"/>
                </a:solidFill>
                <a:latin typeface="Arial"/>
                <a:ea typeface="Arial"/>
                <a:cs typeface="Arial"/>
              </a:defRPr>
            </a:pPr>
            <a:endParaRPr lang="en-US"/>
          </a:p>
        </c:txPr>
        <c:crossAx val="86717184"/>
        <c:crosses val="autoZero"/>
        <c:crossBetween val="midCat"/>
      </c:valAx>
      <c:spPr>
        <a:solidFill>
          <a:srgbClr val="FFFFFF"/>
        </a:solidFill>
        <a:ln w="12700">
          <a:solidFill>
            <a:srgbClr val="808080"/>
          </a:solidFill>
          <a:prstDash val="solid"/>
        </a:ln>
      </c:spPr>
    </c:plotArea>
    <c:plotVisOnly val="1"/>
    <c:dispBlanksAs val="gap"/>
    <c:showDLblsOverMax val="0"/>
  </c:chart>
  <c:spPr>
    <a:noFill/>
    <a:ln w="9525">
      <a:noFill/>
    </a:ln>
  </c:spPr>
  <c:txPr>
    <a:bodyPr/>
    <a:lstStyle/>
    <a:p>
      <a:pPr>
        <a:defRPr sz="800" b="0" i="0" u="none" strike="noStrike" baseline="0">
          <a:solidFill>
            <a:srgbClr val="000000"/>
          </a:solidFill>
          <a:latin typeface="Arial"/>
          <a:ea typeface="Arial"/>
          <a:cs typeface="Arial"/>
        </a:defRPr>
      </a:pPr>
      <a:endParaRPr lang="en-US"/>
    </a:p>
  </c:txPr>
  <c:externalData r:id="rId1">
    <c:autoUpdate val="0"/>
  </c:externalData>
  <c:userShapes r:id="rId2"/>
</c:chartSpace>
</file>

<file path=ppt/charts/chart1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sz="1400" b="0" i="0" u="none" strike="noStrike" baseline="0">
                <a:solidFill>
                  <a:srgbClr val="000000"/>
                </a:solidFill>
                <a:latin typeface="Arial"/>
                <a:ea typeface="Arial"/>
                <a:cs typeface="Arial"/>
              </a:defRPr>
            </a:pPr>
            <a:r>
              <a:rPr lang="en-US"/>
              <a:t>World Wind-Generated Electricity, 1985-2013</a:t>
            </a:r>
          </a:p>
        </c:rich>
      </c:tx>
      <c:layout>
        <c:manualLayout>
          <c:xMode val="edge"/>
          <c:yMode val="edge"/>
          <c:x val="0.17137908792378656"/>
          <c:y val="8.350035790980672E-3"/>
        </c:manualLayout>
      </c:layout>
      <c:overlay val="0"/>
      <c:spPr>
        <a:noFill/>
        <a:ln w="25400">
          <a:noFill/>
        </a:ln>
      </c:spPr>
    </c:title>
    <c:autoTitleDeleted val="0"/>
    <c:plotArea>
      <c:layout>
        <c:manualLayout>
          <c:layoutTarget val="inner"/>
          <c:xMode val="edge"/>
          <c:yMode val="edge"/>
          <c:x val="0.12520487512799353"/>
          <c:y val="0.11218568665377177"/>
          <c:w val="0.83106483175249213"/>
          <c:h val="0.76208897485493232"/>
        </c:manualLayout>
      </c:layout>
      <c:scatterChart>
        <c:scatterStyle val="lineMarker"/>
        <c:varyColors val="0"/>
        <c:ser>
          <c:idx val="0"/>
          <c:order val="0"/>
          <c:tx>
            <c:v>China coal</c:v>
          </c:tx>
          <c:spPr>
            <a:ln w="28575">
              <a:solidFill>
                <a:srgbClr val="000000"/>
              </a:solidFill>
              <a:prstDash val="solid"/>
            </a:ln>
          </c:spPr>
          <c:marker>
            <c:symbol val="none"/>
          </c:marker>
          <c:xVal>
            <c:numRef>
              <c:f>'World Gen'!$A$6:$A$34</c:f>
              <c:numCache>
                <c:formatCode>General</c:formatCode>
                <c:ptCount val="29"/>
                <c:pt idx="0">
                  <c:v>1985</c:v>
                </c:pt>
                <c:pt idx="1">
                  <c:v>1986</c:v>
                </c:pt>
                <c:pt idx="2">
                  <c:v>1987</c:v>
                </c:pt>
                <c:pt idx="3">
                  <c:v>1988</c:v>
                </c:pt>
                <c:pt idx="4">
                  <c:v>1989</c:v>
                </c:pt>
                <c:pt idx="5">
                  <c:v>1990</c:v>
                </c:pt>
                <c:pt idx="6">
                  <c:v>1991</c:v>
                </c:pt>
                <c:pt idx="7">
                  <c:v>1992</c:v>
                </c:pt>
                <c:pt idx="8">
                  <c:v>1993</c:v>
                </c:pt>
                <c:pt idx="9">
                  <c:v>1994</c:v>
                </c:pt>
                <c:pt idx="10">
                  <c:v>1995</c:v>
                </c:pt>
                <c:pt idx="11">
                  <c:v>1996</c:v>
                </c:pt>
                <c:pt idx="12">
                  <c:v>1997</c:v>
                </c:pt>
                <c:pt idx="13">
                  <c:v>1998</c:v>
                </c:pt>
                <c:pt idx="14">
                  <c:v>1999</c:v>
                </c:pt>
                <c:pt idx="15">
                  <c:v>2000</c:v>
                </c:pt>
                <c:pt idx="16">
                  <c:v>2001</c:v>
                </c:pt>
                <c:pt idx="17">
                  <c:v>2002</c:v>
                </c:pt>
                <c:pt idx="18">
                  <c:v>2003</c:v>
                </c:pt>
                <c:pt idx="19">
                  <c:v>2004</c:v>
                </c:pt>
                <c:pt idx="20">
                  <c:v>2005</c:v>
                </c:pt>
                <c:pt idx="21">
                  <c:v>2006</c:v>
                </c:pt>
                <c:pt idx="22">
                  <c:v>2007</c:v>
                </c:pt>
                <c:pt idx="23">
                  <c:v>2008</c:v>
                </c:pt>
                <c:pt idx="24">
                  <c:v>2009</c:v>
                </c:pt>
                <c:pt idx="25">
                  <c:v>2010</c:v>
                </c:pt>
                <c:pt idx="26">
                  <c:v>2011</c:v>
                </c:pt>
                <c:pt idx="27">
                  <c:v>2012</c:v>
                </c:pt>
                <c:pt idx="28">
                  <c:v>2013</c:v>
                </c:pt>
              </c:numCache>
            </c:numRef>
          </c:xVal>
          <c:yVal>
            <c:numRef>
              <c:f>'World Gen'!$B$6:$B$34</c:f>
              <c:numCache>
                <c:formatCode>[&gt;=0.05]0.0;[=0]\-;\^</c:formatCode>
                <c:ptCount val="29"/>
                <c:pt idx="0">
                  <c:v>6.4739393939390003E-2</c:v>
                </c:pt>
                <c:pt idx="1">
                  <c:v>0.1401</c:v>
                </c:pt>
                <c:pt idx="2">
                  <c:v>0.19713232323231999</c:v>
                </c:pt>
                <c:pt idx="3">
                  <c:v>0.33452626262626001</c:v>
                </c:pt>
                <c:pt idx="4">
                  <c:v>2.6541040404040102</c:v>
                </c:pt>
                <c:pt idx="5">
                  <c:v>3.6386452633737001</c:v>
                </c:pt>
                <c:pt idx="6">
                  <c:v>4.0935925332928802</c:v>
                </c:pt>
                <c:pt idx="7">
                  <c:v>4.6809666747070198</c:v>
                </c:pt>
                <c:pt idx="8">
                  <c:v>5.6729428870706498</c:v>
                </c:pt>
                <c:pt idx="9">
                  <c:v>7.1325294545453897</c:v>
                </c:pt>
                <c:pt idx="10">
                  <c:v>8.2614478363635602</c:v>
                </c:pt>
                <c:pt idx="11">
                  <c:v>9.1839781589595209</c:v>
                </c:pt>
                <c:pt idx="12">
                  <c:v>12.0079320821211</c:v>
                </c:pt>
                <c:pt idx="13">
                  <c:v>15.953554611107799</c:v>
                </c:pt>
                <c:pt idx="14">
                  <c:v>21.2304237782961</c:v>
                </c:pt>
                <c:pt idx="15">
                  <c:v>29.480689617153299</c:v>
                </c:pt>
                <c:pt idx="16">
                  <c:v>38.4647761319926</c:v>
                </c:pt>
                <c:pt idx="17">
                  <c:v>53.019155728815797</c:v>
                </c:pt>
                <c:pt idx="18">
                  <c:v>63.396487083903601</c:v>
                </c:pt>
                <c:pt idx="19">
                  <c:v>85.551066547996399</c:v>
                </c:pt>
                <c:pt idx="20">
                  <c:v>104.307414035511</c:v>
                </c:pt>
                <c:pt idx="21">
                  <c:v>133.10381937614201</c:v>
                </c:pt>
                <c:pt idx="22">
                  <c:v>170.569785286008</c:v>
                </c:pt>
                <c:pt idx="23">
                  <c:v>219.114520370805</c:v>
                </c:pt>
                <c:pt idx="24">
                  <c:v>277.79965775721399</c:v>
                </c:pt>
                <c:pt idx="25">
                  <c:v>343.21847331020598</c:v>
                </c:pt>
                <c:pt idx="26">
                  <c:v>435.94326515653597</c:v>
                </c:pt>
                <c:pt idx="27">
                  <c:v>522.12063547112496</c:v>
                </c:pt>
                <c:pt idx="28">
                  <c:v>628.22756311692501</c:v>
                </c:pt>
              </c:numCache>
            </c:numRef>
          </c:yVal>
          <c:smooth val="0"/>
        </c:ser>
        <c:dLbls>
          <c:showLegendKey val="0"/>
          <c:showVal val="0"/>
          <c:showCatName val="0"/>
          <c:showSerName val="0"/>
          <c:showPercent val="0"/>
          <c:showBubbleSize val="0"/>
        </c:dLbls>
        <c:axId val="131936640"/>
        <c:axId val="131938560"/>
      </c:scatterChart>
      <c:valAx>
        <c:axId val="131936640"/>
        <c:scaling>
          <c:orientation val="minMax"/>
          <c:min val="1985"/>
        </c:scaling>
        <c:delete val="0"/>
        <c:axPos val="b"/>
        <c:title>
          <c:tx>
            <c:rich>
              <a:bodyPr/>
              <a:lstStyle/>
              <a:p>
                <a:pPr>
                  <a:defRPr sz="1000" b="0" i="1" u="none" strike="noStrike" baseline="0">
                    <a:solidFill>
                      <a:srgbClr val="000000"/>
                    </a:solidFill>
                    <a:latin typeface="Arial"/>
                    <a:ea typeface="Arial"/>
                    <a:cs typeface="Arial"/>
                  </a:defRPr>
                </a:pPr>
                <a:r>
                  <a:rPr lang="en-US"/>
                  <a:t>Source: BP</a:t>
                </a:r>
              </a:p>
            </c:rich>
          </c:tx>
          <c:layout>
            <c:manualLayout>
              <c:xMode val="edge"/>
              <c:yMode val="edge"/>
              <c:x val="0.47145187601957583"/>
              <c:y val="0.93423597678916825"/>
            </c:manualLayout>
          </c:layout>
          <c:overlay val="0"/>
          <c:spPr>
            <a:noFill/>
            <a:ln w="25400">
              <a:noFill/>
            </a:ln>
          </c:spPr>
        </c:title>
        <c:numFmt formatCode="General" sourceLinked="1"/>
        <c:majorTickMark val="out"/>
        <c:minorTickMark val="none"/>
        <c:tickLblPos val="nextTo"/>
        <c:spPr>
          <a:ln w="3175">
            <a:solidFill>
              <a:srgbClr val="000000"/>
            </a:solidFill>
            <a:prstDash val="solid"/>
          </a:ln>
        </c:spPr>
        <c:txPr>
          <a:bodyPr rot="0" vert="horz"/>
          <a:lstStyle/>
          <a:p>
            <a:pPr>
              <a:defRPr sz="1000" b="0" i="0" u="none" strike="noStrike" baseline="0">
                <a:solidFill>
                  <a:srgbClr val="000000"/>
                </a:solidFill>
                <a:latin typeface="Arial"/>
                <a:ea typeface="Arial"/>
                <a:cs typeface="Arial"/>
              </a:defRPr>
            </a:pPr>
            <a:endParaRPr lang="en-US"/>
          </a:p>
        </c:txPr>
        <c:crossAx val="131938560"/>
        <c:crosses val="autoZero"/>
        <c:crossBetween val="midCat"/>
        <c:majorUnit val="5"/>
      </c:valAx>
      <c:valAx>
        <c:axId val="131938560"/>
        <c:scaling>
          <c:orientation val="minMax"/>
        </c:scaling>
        <c:delete val="0"/>
        <c:axPos val="l"/>
        <c:majorGridlines>
          <c:spPr>
            <a:ln w="3175">
              <a:solidFill>
                <a:srgbClr val="000000"/>
              </a:solidFill>
              <a:prstDash val="solid"/>
            </a:ln>
          </c:spPr>
        </c:majorGridlines>
        <c:title>
          <c:tx>
            <c:rich>
              <a:bodyPr/>
              <a:lstStyle/>
              <a:p>
                <a:pPr>
                  <a:defRPr sz="1200" b="0" i="0" u="none" strike="noStrike" baseline="0">
                    <a:solidFill>
                      <a:srgbClr val="000000"/>
                    </a:solidFill>
                    <a:latin typeface="Arial"/>
                    <a:ea typeface="Arial"/>
                    <a:cs typeface="Arial"/>
                  </a:defRPr>
                </a:pPr>
                <a:r>
                  <a:rPr lang="en-US"/>
                  <a:t>Terawatt-hours</a:t>
                </a:r>
              </a:p>
            </c:rich>
          </c:tx>
          <c:layout>
            <c:manualLayout>
              <c:xMode val="edge"/>
              <c:yMode val="edge"/>
              <c:x val="5.4385308243416893E-4"/>
              <c:y val="0.39677618706752565"/>
            </c:manualLayout>
          </c:layout>
          <c:overlay val="0"/>
          <c:spPr>
            <a:noFill/>
            <a:ln w="25400">
              <a:noFill/>
            </a:ln>
          </c:spPr>
        </c:title>
        <c:numFmt formatCode="#,##0" sourceLinked="0"/>
        <c:majorTickMark val="out"/>
        <c:minorTickMark val="none"/>
        <c:tickLblPos val="nextTo"/>
        <c:spPr>
          <a:ln w="3175">
            <a:solidFill>
              <a:srgbClr val="000000"/>
            </a:solidFill>
            <a:prstDash val="solid"/>
          </a:ln>
        </c:spPr>
        <c:txPr>
          <a:bodyPr rot="0" vert="horz"/>
          <a:lstStyle/>
          <a:p>
            <a:pPr>
              <a:defRPr sz="1000" b="0" i="0" u="none" strike="noStrike" baseline="0">
                <a:solidFill>
                  <a:srgbClr val="000000"/>
                </a:solidFill>
                <a:latin typeface="Arial"/>
                <a:ea typeface="Arial"/>
                <a:cs typeface="Arial"/>
              </a:defRPr>
            </a:pPr>
            <a:endParaRPr lang="en-US"/>
          </a:p>
        </c:txPr>
        <c:crossAx val="131936640"/>
        <c:crosses val="autoZero"/>
        <c:crossBetween val="midCat"/>
      </c:valAx>
      <c:spPr>
        <a:solidFill>
          <a:srgbClr val="FFFFFF"/>
        </a:solidFill>
        <a:ln w="12700">
          <a:solidFill>
            <a:srgbClr val="808080"/>
          </a:solidFill>
          <a:prstDash val="solid"/>
        </a:ln>
      </c:spPr>
    </c:plotArea>
    <c:plotVisOnly val="1"/>
    <c:dispBlanksAs val="gap"/>
    <c:showDLblsOverMax val="0"/>
  </c:chart>
  <c:spPr>
    <a:noFill/>
    <a:ln w="9525">
      <a:noFill/>
    </a:ln>
  </c:spPr>
  <c:txPr>
    <a:bodyPr/>
    <a:lstStyle/>
    <a:p>
      <a:pPr>
        <a:defRPr sz="1000" b="0" i="0" u="none" strike="noStrike" baseline="0">
          <a:solidFill>
            <a:srgbClr val="000000"/>
          </a:solidFill>
          <a:latin typeface="Arial"/>
          <a:ea typeface="Arial"/>
          <a:cs typeface="Arial"/>
        </a:defRPr>
      </a:pPr>
      <a:endParaRPr lang="en-US"/>
    </a:p>
  </c:txPr>
  <c:externalData r:id="rId2">
    <c:autoUpdate val="0"/>
  </c:externalData>
  <c:userShapes r:id="rId3"/>
</c:chartSpace>
</file>

<file path=ppt/charts/chart1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355628058727596"/>
          <c:y val="0.16118633139909741"/>
          <c:w val="0.80913539967373571"/>
          <c:h val="0.71308833010960671"/>
        </c:manualLayout>
      </c:layout>
      <c:scatterChart>
        <c:scatterStyle val="smoothMarker"/>
        <c:varyColors val="0"/>
        <c:ser>
          <c:idx val="0"/>
          <c:order val="0"/>
          <c:tx>
            <c:v>Germany</c:v>
          </c:tx>
          <c:spPr>
            <a:ln w="25400">
              <a:solidFill>
                <a:srgbClr val="003300"/>
              </a:solidFill>
              <a:prstDash val="solid"/>
            </a:ln>
          </c:spPr>
          <c:marker>
            <c:symbol val="none"/>
          </c:marker>
          <c:xVal>
            <c:numRef>
              <c:f>'Wind by Country'!$A$6:$A$40</c:f>
              <c:numCache>
                <c:formatCode>0</c:formatCode>
                <c:ptCount val="35"/>
                <c:pt idx="0">
                  <c:v>1980</c:v>
                </c:pt>
                <c:pt idx="1">
                  <c:v>1981</c:v>
                </c:pt>
                <c:pt idx="2">
                  <c:v>1982</c:v>
                </c:pt>
                <c:pt idx="3">
                  <c:v>1983</c:v>
                </c:pt>
                <c:pt idx="4">
                  <c:v>1984</c:v>
                </c:pt>
                <c:pt idx="5">
                  <c:v>1985</c:v>
                </c:pt>
                <c:pt idx="6">
                  <c:v>1986</c:v>
                </c:pt>
                <c:pt idx="7">
                  <c:v>1987</c:v>
                </c:pt>
                <c:pt idx="8">
                  <c:v>1988</c:v>
                </c:pt>
                <c:pt idx="9">
                  <c:v>1989</c:v>
                </c:pt>
                <c:pt idx="10">
                  <c:v>1990</c:v>
                </c:pt>
                <c:pt idx="11">
                  <c:v>1991</c:v>
                </c:pt>
                <c:pt idx="12">
                  <c:v>1992</c:v>
                </c:pt>
                <c:pt idx="13">
                  <c:v>1993</c:v>
                </c:pt>
                <c:pt idx="14">
                  <c:v>1994</c:v>
                </c:pt>
                <c:pt idx="15">
                  <c:v>1995</c:v>
                </c:pt>
                <c:pt idx="16">
                  <c:v>1996</c:v>
                </c:pt>
                <c:pt idx="17">
                  <c:v>1997</c:v>
                </c:pt>
                <c:pt idx="18">
                  <c:v>1998</c:v>
                </c:pt>
                <c:pt idx="19">
                  <c:v>1999</c:v>
                </c:pt>
                <c:pt idx="20">
                  <c:v>2000</c:v>
                </c:pt>
                <c:pt idx="21">
                  <c:v>2001</c:v>
                </c:pt>
                <c:pt idx="22">
                  <c:v>2002</c:v>
                </c:pt>
                <c:pt idx="23">
                  <c:v>2003</c:v>
                </c:pt>
                <c:pt idx="24">
                  <c:v>2004</c:v>
                </c:pt>
                <c:pt idx="25">
                  <c:v>2005</c:v>
                </c:pt>
                <c:pt idx="26">
                  <c:v>2006</c:v>
                </c:pt>
                <c:pt idx="27">
                  <c:v>2007</c:v>
                </c:pt>
                <c:pt idx="28">
                  <c:v>2008</c:v>
                </c:pt>
                <c:pt idx="29">
                  <c:v>2009</c:v>
                </c:pt>
                <c:pt idx="30">
                  <c:v>2010</c:v>
                </c:pt>
                <c:pt idx="31">
                  <c:v>2011</c:v>
                </c:pt>
                <c:pt idx="32">
                  <c:v>2012</c:v>
                </c:pt>
                <c:pt idx="33">
                  <c:v>2013</c:v>
                </c:pt>
                <c:pt idx="34">
                  <c:v>2014</c:v>
                </c:pt>
              </c:numCache>
            </c:numRef>
          </c:xVal>
          <c:yVal>
            <c:numRef>
              <c:f>'Wind by Country'!$D$6:$D$40</c:f>
              <c:numCache>
                <c:formatCode>#,##0</c:formatCode>
                <c:ptCount val="35"/>
                <c:pt idx="0">
                  <c:v>0</c:v>
                </c:pt>
                <c:pt idx="1">
                  <c:v>0</c:v>
                </c:pt>
                <c:pt idx="2">
                  <c:v>0</c:v>
                </c:pt>
                <c:pt idx="3">
                  <c:v>0</c:v>
                </c:pt>
                <c:pt idx="4">
                  <c:v>0</c:v>
                </c:pt>
                <c:pt idx="5">
                  <c:v>0</c:v>
                </c:pt>
                <c:pt idx="6">
                  <c:v>0</c:v>
                </c:pt>
                <c:pt idx="7">
                  <c:v>5</c:v>
                </c:pt>
                <c:pt idx="8">
                  <c:v>15</c:v>
                </c:pt>
                <c:pt idx="9">
                  <c:v>27</c:v>
                </c:pt>
                <c:pt idx="10">
                  <c:v>62</c:v>
                </c:pt>
                <c:pt idx="11">
                  <c:v>112</c:v>
                </c:pt>
                <c:pt idx="12">
                  <c:v>180</c:v>
                </c:pt>
                <c:pt idx="13">
                  <c:v>335</c:v>
                </c:pt>
                <c:pt idx="14">
                  <c:v>643</c:v>
                </c:pt>
                <c:pt idx="15">
                  <c:v>1130</c:v>
                </c:pt>
                <c:pt idx="16">
                  <c:v>1548</c:v>
                </c:pt>
                <c:pt idx="17">
                  <c:v>2080</c:v>
                </c:pt>
                <c:pt idx="18">
                  <c:v>2875</c:v>
                </c:pt>
                <c:pt idx="19">
                  <c:v>4442</c:v>
                </c:pt>
                <c:pt idx="20">
                  <c:v>6113</c:v>
                </c:pt>
                <c:pt idx="21">
                  <c:v>8754</c:v>
                </c:pt>
                <c:pt idx="22">
                  <c:v>11994</c:v>
                </c:pt>
                <c:pt idx="23">
                  <c:v>14609</c:v>
                </c:pt>
                <c:pt idx="24">
                  <c:v>16629</c:v>
                </c:pt>
                <c:pt idx="25">
                  <c:v>18415</c:v>
                </c:pt>
                <c:pt idx="26">
                  <c:v>20578</c:v>
                </c:pt>
                <c:pt idx="27">
                  <c:v>22194</c:v>
                </c:pt>
                <c:pt idx="28">
                  <c:v>23826</c:v>
                </c:pt>
                <c:pt idx="29">
                  <c:v>25673</c:v>
                </c:pt>
                <c:pt idx="30">
                  <c:v>27097</c:v>
                </c:pt>
                <c:pt idx="31">
                  <c:v>29071</c:v>
                </c:pt>
                <c:pt idx="32">
                  <c:v>31270</c:v>
                </c:pt>
                <c:pt idx="33">
                  <c:v>34250</c:v>
                </c:pt>
                <c:pt idx="34">
                  <c:v>39165</c:v>
                </c:pt>
              </c:numCache>
            </c:numRef>
          </c:yVal>
          <c:smooth val="0"/>
        </c:ser>
        <c:ser>
          <c:idx val="1"/>
          <c:order val="1"/>
          <c:tx>
            <c:v>US</c:v>
          </c:tx>
          <c:spPr>
            <a:ln w="25400">
              <a:solidFill>
                <a:srgbClr val="800000"/>
              </a:solidFill>
              <a:prstDash val="solid"/>
            </a:ln>
          </c:spPr>
          <c:marker>
            <c:symbol val="none"/>
          </c:marker>
          <c:xVal>
            <c:numRef>
              <c:f>'Wind by Country'!$A$6:$A$40</c:f>
              <c:numCache>
                <c:formatCode>0</c:formatCode>
                <c:ptCount val="35"/>
                <c:pt idx="0">
                  <c:v>1980</c:v>
                </c:pt>
                <c:pt idx="1">
                  <c:v>1981</c:v>
                </c:pt>
                <c:pt idx="2">
                  <c:v>1982</c:v>
                </c:pt>
                <c:pt idx="3">
                  <c:v>1983</c:v>
                </c:pt>
                <c:pt idx="4">
                  <c:v>1984</c:v>
                </c:pt>
                <c:pt idx="5">
                  <c:v>1985</c:v>
                </c:pt>
                <c:pt idx="6">
                  <c:v>1986</c:v>
                </c:pt>
                <c:pt idx="7">
                  <c:v>1987</c:v>
                </c:pt>
                <c:pt idx="8">
                  <c:v>1988</c:v>
                </c:pt>
                <c:pt idx="9">
                  <c:v>1989</c:v>
                </c:pt>
                <c:pt idx="10">
                  <c:v>1990</c:v>
                </c:pt>
                <c:pt idx="11">
                  <c:v>1991</c:v>
                </c:pt>
                <c:pt idx="12">
                  <c:v>1992</c:v>
                </c:pt>
                <c:pt idx="13">
                  <c:v>1993</c:v>
                </c:pt>
                <c:pt idx="14">
                  <c:v>1994</c:v>
                </c:pt>
                <c:pt idx="15">
                  <c:v>1995</c:v>
                </c:pt>
                <c:pt idx="16">
                  <c:v>1996</c:v>
                </c:pt>
                <c:pt idx="17">
                  <c:v>1997</c:v>
                </c:pt>
                <c:pt idx="18">
                  <c:v>1998</c:v>
                </c:pt>
                <c:pt idx="19">
                  <c:v>1999</c:v>
                </c:pt>
                <c:pt idx="20">
                  <c:v>2000</c:v>
                </c:pt>
                <c:pt idx="21">
                  <c:v>2001</c:v>
                </c:pt>
                <c:pt idx="22">
                  <c:v>2002</c:v>
                </c:pt>
                <c:pt idx="23">
                  <c:v>2003</c:v>
                </c:pt>
                <c:pt idx="24">
                  <c:v>2004</c:v>
                </c:pt>
                <c:pt idx="25">
                  <c:v>2005</c:v>
                </c:pt>
                <c:pt idx="26">
                  <c:v>2006</c:v>
                </c:pt>
                <c:pt idx="27">
                  <c:v>2007</c:v>
                </c:pt>
                <c:pt idx="28">
                  <c:v>2008</c:v>
                </c:pt>
                <c:pt idx="29">
                  <c:v>2009</c:v>
                </c:pt>
                <c:pt idx="30">
                  <c:v>2010</c:v>
                </c:pt>
                <c:pt idx="31">
                  <c:v>2011</c:v>
                </c:pt>
                <c:pt idx="32">
                  <c:v>2012</c:v>
                </c:pt>
                <c:pt idx="33">
                  <c:v>2013</c:v>
                </c:pt>
                <c:pt idx="34">
                  <c:v>2014</c:v>
                </c:pt>
              </c:numCache>
            </c:numRef>
          </c:xVal>
          <c:yVal>
            <c:numRef>
              <c:f>'Wind by Country'!$C$6:$C$40</c:f>
              <c:numCache>
                <c:formatCode>#,##0</c:formatCode>
                <c:ptCount val="35"/>
                <c:pt idx="0">
                  <c:v>8</c:v>
                </c:pt>
                <c:pt idx="1">
                  <c:v>18</c:v>
                </c:pt>
                <c:pt idx="2">
                  <c:v>84</c:v>
                </c:pt>
                <c:pt idx="3">
                  <c:v>254</c:v>
                </c:pt>
                <c:pt idx="4">
                  <c:v>653</c:v>
                </c:pt>
                <c:pt idx="5">
                  <c:v>945</c:v>
                </c:pt>
                <c:pt idx="6">
                  <c:v>1265</c:v>
                </c:pt>
                <c:pt idx="7">
                  <c:v>1333</c:v>
                </c:pt>
                <c:pt idx="8">
                  <c:v>1231</c:v>
                </c:pt>
                <c:pt idx="9">
                  <c:v>1332</c:v>
                </c:pt>
                <c:pt idx="10">
                  <c:v>1484</c:v>
                </c:pt>
                <c:pt idx="11">
                  <c:v>1709</c:v>
                </c:pt>
                <c:pt idx="12">
                  <c:v>1680</c:v>
                </c:pt>
                <c:pt idx="13">
                  <c:v>1635</c:v>
                </c:pt>
                <c:pt idx="14">
                  <c:v>1663</c:v>
                </c:pt>
                <c:pt idx="15">
                  <c:v>1612</c:v>
                </c:pt>
                <c:pt idx="16">
                  <c:v>1614</c:v>
                </c:pt>
                <c:pt idx="17">
                  <c:v>1611</c:v>
                </c:pt>
                <c:pt idx="18">
                  <c:v>1837</c:v>
                </c:pt>
                <c:pt idx="19">
                  <c:v>2472.4779999999996</c:v>
                </c:pt>
                <c:pt idx="20">
                  <c:v>2539.3229999999999</c:v>
                </c:pt>
                <c:pt idx="21">
                  <c:v>4275</c:v>
                </c:pt>
                <c:pt idx="22">
                  <c:v>4685</c:v>
                </c:pt>
                <c:pt idx="23">
                  <c:v>6372</c:v>
                </c:pt>
                <c:pt idx="24">
                  <c:v>6725</c:v>
                </c:pt>
                <c:pt idx="25">
                  <c:v>9149</c:v>
                </c:pt>
                <c:pt idx="26">
                  <c:v>11574.504999999999</c:v>
                </c:pt>
                <c:pt idx="27">
                  <c:v>16824</c:v>
                </c:pt>
                <c:pt idx="28">
                  <c:v>25076</c:v>
                </c:pt>
                <c:pt idx="29">
                  <c:v>35086</c:v>
                </c:pt>
                <c:pt idx="30">
                  <c:v>40298</c:v>
                </c:pt>
                <c:pt idx="31">
                  <c:v>46929</c:v>
                </c:pt>
                <c:pt idx="32">
                  <c:v>60007</c:v>
                </c:pt>
                <c:pt idx="33">
                  <c:v>61110</c:v>
                </c:pt>
                <c:pt idx="34">
                  <c:v>65879</c:v>
                </c:pt>
              </c:numCache>
            </c:numRef>
          </c:yVal>
          <c:smooth val="0"/>
        </c:ser>
        <c:ser>
          <c:idx val="2"/>
          <c:order val="2"/>
          <c:tx>
            <c:v>Spain</c:v>
          </c:tx>
          <c:spPr>
            <a:ln w="25400">
              <a:solidFill>
                <a:srgbClr val="99CC00"/>
              </a:solidFill>
              <a:prstDash val="solid"/>
            </a:ln>
          </c:spPr>
          <c:marker>
            <c:symbol val="none"/>
          </c:marker>
          <c:xVal>
            <c:numRef>
              <c:f>'Wind by Country'!$A$6:$A$40</c:f>
              <c:numCache>
                <c:formatCode>0</c:formatCode>
                <c:ptCount val="35"/>
                <c:pt idx="0">
                  <c:v>1980</c:v>
                </c:pt>
                <c:pt idx="1">
                  <c:v>1981</c:v>
                </c:pt>
                <c:pt idx="2">
                  <c:v>1982</c:v>
                </c:pt>
                <c:pt idx="3">
                  <c:v>1983</c:v>
                </c:pt>
                <c:pt idx="4">
                  <c:v>1984</c:v>
                </c:pt>
                <c:pt idx="5">
                  <c:v>1985</c:v>
                </c:pt>
                <c:pt idx="6">
                  <c:v>1986</c:v>
                </c:pt>
                <c:pt idx="7">
                  <c:v>1987</c:v>
                </c:pt>
                <c:pt idx="8">
                  <c:v>1988</c:v>
                </c:pt>
                <c:pt idx="9">
                  <c:v>1989</c:v>
                </c:pt>
                <c:pt idx="10">
                  <c:v>1990</c:v>
                </c:pt>
                <c:pt idx="11">
                  <c:v>1991</c:v>
                </c:pt>
                <c:pt idx="12">
                  <c:v>1992</c:v>
                </c:pt>
                <c:pt idx="13">
                  <c:v>1993</c:v>
                </c:pt>
                <c:pt idx="14">
                  <c:v>1994</c:v>
                </c:pt>
                <c:pt idx="15">
                  <c:v>1995</c:v>
                </c:pt>
                <c:pt idx="16">
                  <c:v>1996</c:v>
                </c:pt>
                <c:pt idx="17">
                  <c:v>1997</c:v>
                </c:pt>
                <c:pt idx="18">
                  <c:v>1998</c:v>
                </c:pt>
                <c:pt idx="19">
                  <c:v>1999</c:v>
                </c:pt>
                <c:pt idx="20">
                  <c:v>2000</c:v>
                </c:pt>
                <c:pt idx="21">
                  <c:v>2001</c:v>
                </c:pt>
                <c:pt idx="22">
                  <c:v>2002</c:v>
                </c:pt>
                <c:pt idx="23">
                  <c:v>2003</c:v>
                </c:pt>
                <c:pt idx="24">
                  <c:v>2004</c:v>
                </c:pt>
                <c:pt idx="25">
                  <c:v>2005</c:v>
                </c:pt>
                <c:pt idx="26">
                  <c:v>2006</c:v>
                </c:pt>
                <c:pt idx="27">
                  <c:v>2007</c:v>
                </c:pt>
                <c:pt idx="28">
                  <c:v>2008</c:v>
                </c:pt>
                <c:pt idx="29">
                  <c:v>2009</c:v>
                </c:pt>
                <c:pt idx="30">
                  <c:v>2010</c:v>
                </c:pt>
                <c:pt idx="31">
                  <c:v>2011</c:v>
                </c:pt>
                <c:pt idx="32">
                  <c:v>2012</c:v>
                </c:pt>
                <c:pt idx="33">
                  <c:v>2013</c:v>
                </c:pt>
                <c:pt idx="34">
                  <c:v>2014</c:v>
                </c:pt>
              </c:numCache>
            </c:numRef>
          </c:xVal>
          <c:yVal>
            <c:numRef>
              <c:f>'Wind by Country'!$E$6:$E$40</c:f>
              <c:numCache>
                <c:formatCode>#,##0</c:formatCode>
                <c:ptCount val="35"/>
                <c:pt idx="0">
                  <c:v>0</c:v>
                </c:pt>
                <c:pt idx="1">
                  <c:v>0</c:v>
                </c:pt>
                <c:pt idx="2">
                  <c:v>0</c:v>
                </c:pt>
                <c:pt idx="3">
                  <c:v>0</c:v>
                </c:pt>
                <c:pt idx="4">
                  <c:v>0</c:v>
                </c:pt>
                <c:pt idx="5">
                  <c:v>0</c:v>
                </c:pt>
                <c:pt idx="6">
                  <c:v>0</c:v>
                </c:pt>
                <c:pt idx="7">
                  <c:v>0</c:v>
                </c:pt>
                <c:pt idx="8">
                  <c:v>0</c:v>
                </c:pt>
                <c:pt idx="9">
                  <c:v>0</c:v>
                </c:pt>
                <c:pt idx="10">
                  <c:v>0</c:v>
                </c:pt>
                <c:pt idx="11">
                  <c:v>5</c:v>
                </c:pt>
                <c:pt idx="12">
                  <c:v>50</c:v>
                </c:pt>
                <c:pt idx="13">
                  <c:v>60</c:v>
                </c:pt>
                <c:pt idx="14">
                  <c:v>70</c:v>
                </c:pt>
                <c:pt idx="15">
                  <c:v>140</c:v>
                </c:pt>
                <c:pt idx="16">
                  <c:v>230</c:v>
                </c:pt>
                <c:pt idx="17">
                  <c:v>512</c:v>
                </c:pt>
                <c:pt idx="18">
                  <c:v>834</c:v>
                </c:pt>
                <c:pt idx="19">
                  <c:v>1812</c:v>
                </c:pt>
                <c:pt idx="20">
                  <c:v>2235</c:v>
                </c:pt>
                <c:pt idx="21">
                  <c:v>3337</c:v>
                </c:pt>
                <c:pt idx="22">
                  <c:v>4825</c:v>
                </c:pt>
                <c:pt idx="23">
                  <c:v>6203</c:v>
                </c:pt>
                <c:pt idx="24">
                  <c:v>8263</c:v>
                </c:pt>
                <c:pt idx="25">
                  <c:v>10027</c:v>
                </c:pt>
                <c:pt idx="26">
                  <c:v>11623</c:v>
                </c:pt>
                <c:pt idx="27">
                  <c:v>15145</c:v>
                </c:pt>
                <c:pt idx="28">
                  <c:v>16689</c:v>
                </c:pt>
                <c:pt idx="29">
                  <c:v>19160</c:v>
                </c:pt>
                <c:pt idx="30">
                  <c:v>20623</c:v>
                </c:pt>
                <c:pt idx="31">
                  <c:v>21674</c:v>
                </c:pt>
                <c:pt idx="32">
                  <c:v>22784</c:v>
                </c:pt>
                <c:pt idx="33">
                  <c:v>22959</c:v>
                </c:pt>
                <c:pt idx="34">
                  <c:v>22987</c:v>
                </c:pt>
              </c:numCache>
            </c:numRef>
          </c:yVal>
          <c:smooth val="0"/>
        </c:ser>
        <c:ser>
          <c:idx val="3"/>
          <c:order val="3"/>
          <c:tx>
            <c:v>India</c:v>
          </c:tx>
          <c:spPr>
            <a:ln w="25400">
              <a:solidFill>
                <a:srgbClr val="3366FF"/>
              </a:solidFill>
              <a:prstDash val="solid"/>
            </a:ln>
          </c:spPr>
          <c:marker>
            <c:symbol val="none"/>
          </c:marker>
          <c:xVal>
            <c:numRef>
              <c:f>'Wind by Country'!$A$6:$A$40</c:f>
              <c:numCache>
                <c:formatCode>0</c:formatCode>
                <c:ptCount val="35"/>
                <c:pt idx="0">
                  <c:v>1980</c:v>
                </c:pt>
                <c:pt idx="1">
                  <c:v>1981</c:v>
                </c:pt>
                <c:pt idx="2">
                  <c:v>1982</c:v>
                </c:pt>
                <c:pt idx="3">
                  <c:v>1983</c:v>
                </c:pt>
                <c:pt idx="4">
                  <c:v>1984</c:v>
                </c:pt>
                <c:pt idx="5">
                  <c:v>1985</c:v>
                </c:pt>
                <c:pt idx="6">
                  <c:v>1986</c:v>
                </c:pt>
                <c:pt idx="7">
                  <c:v>1987</c:v>
                </c:pt>
                <c:pt idx="8">
                  <c:v>1988</c:v>
                </c:pt>
                <c:pt idx="9">
                  <c:v>1989</c:v>
                </c:pt>
                <c:pt idx="10">
                  <c:v>1990</c:v>
                </c:pt>
                <c:pt idx="11">
                  <c:v>1991</c:v>
                </c:pt>
                <c:pt idx="12">
                  <c:v>1992</c:v>
                </c:pt>
                <c:pt idx="13">
                  <c:v>1993</c:v>
                </c:pt>
                <c:pt idx="14">
                  <c:v>1994</c:v>
                </c:pt>
                <c:pt idx="15">
                  <c:v>1995</c:v>
                </c:pt>
                <c:pt idx="16">
                  <c:v>1996</c:v>
                </c:pt>
                <c:pt idx="17">
                  <c:v>1997</c:v>
                </c:pt>
                <c:pt idx="18">
                  <c:v>1998</c:v>
                </c:pt>
                <c:pt idx="19">
                  <c:v>1999</c:v>
                </c:pt>
                <c:pt idx="20">
                  <c:v>2000</c:v>
                </c:pt>
                <c:pt idx="21">
                  <c:v>2001</c:v>
                </c:pt>
                <c:pt idx="22">
                  <c:v>2002</c:v>
                </c:pt>
                <c:pt idx="23">
                  <c:v>2003</c:v>
                </c:pt>
                <c:pt idx="24">
                  <c:v>2004</c:v>
                </c:pt>
                <c:pt idx="25">
                  <c:v>2005</c:v>
                </c:pt>
                <c:pt idx="26">
                  <c:v>2006</c:v>
                </c:pt>
                <c:pt idx="27">
                  <c:v>2007</c:v>
                </c:pt>
                <c:pt idx="28">
                  <c:v>2008</c:v>
                </c:pt>
                <c:pt idx="29">
                  <c:v>2009</c:v>
                </c:pt>
                <c:pt idx="30">
                  <c:v>2010</c:v>
                </c:pt>
                <c:pt idx="31">
                  <c:v>2011</c:v>
                </c:pt>
                <c:pt idx="32">
                  <c:v>2012</c:v>
                </c:pt>
                <c:pt idx="33">
                  <c:v>2013</c:v>
                </c:pt>
                <c:pt idx="34">
                  <c:v>2014</c:v>
                </c:pt>
              </c:numCache>
            </c:numRef>
          </c:xVal>
          <c:yVal>
            <c:numRef>
              <c:f>'Wind by Country'!$F$6:$F$40</c:f>
              <c:numCache>
                <c:formatCode>#,##0</c:formatCode>
                <c:ptCount val="35"/>
                <c:pt idx="0">
                  <c:v>0</c:v>
                </c:pt>
                <c:pt idx="1">
                  <c:v>0</c:v>
                </c:pt>
                <c:pt idx="2">
                  <c:v>0</c:v>
                </c:pt>
                <c:pt idx="3">
                  <c:v>0</c:v>
                </c:pt>
                <c:pt idx="4">
                  <c:v>0</c:v>
                </c:pt>
                <c:pt idx="5">
                  <c:v>0</c:v>
                </c:pt>
                <c:pt idx="6">
                  <c:v>0</c:v>
                </c:pt>
                <c:pt idx="7">
                  <c:v>0</c:v>
                </c:pt>
                <c:pt idx="8">
                  <c:v>0</c:v>
                </c:pt>
                <c:pt idx="9">
                  <c:v>0</c:v>
                </c:pt>
                <c:pt idx="10">
                  <c:v>0</c:v>
                </c:pt>
                <c:pt idx="11">
                  <c:v>39</c:v>
                </c:pt>
                <c:pt idx="12">
                  <c:v>39</c:v>
                </c:pt>
                <c:pt idx="13">
                  <c:v>79</c:v>
                </c:pt>
                <c:pt idx="14">
                  <c:v>185</c:v>
                </c:pt>
                <c:pt idx="15">
                  <c:v>576</c:v>
                </c:pt>
                <c:pt idx="16">
                  <c:v>820</c:v>
                </c:pt>
                <c:pt idx="17">
                  <c:v>940</c:v>
                </c:pt>
                <c:pt idx="18">
                  <c:v>1015</c:v>
                </c:pt>
                <c:pt idx="19">
                  <c:v>1077</c:v>
                </c:pt>
                <c:pt idx="20">
                  <c:v>1220</c:v>
                </c:pt>
                <c:pt idx="21">
                  <c:v>1456</c:v>
                </c:pt>
                <c:pt idx="22">
                  <c:v>1702</c:v>
                </c:pt>
                <c:pt idx="23">
                  <c:v>2125</c:v>
                </c:pt>
                <c:pt idx="24">
                  <c:v>3000</c:v>
                </c:pt>
                <c:pt idx="25">
                  <c:v>4430</c:v>
                </c:pt>
                <c:pt idx="26">
                  <c:v>6270</c:v>
                </c:pt>
                <c:pt idx="27">
                  <c:v>7845</c:v>
                </c:pt>
                <c:pt idx="28">
                  <c:v>9655</c:v>
                </c:pt>
                <c:pt idx="29">
                  <c:v>10926</c:v>
                </c:pt>
                <c:pt idx="30">
                  <c:v>13065</c:v>
                </c:pt>
                <c:pt idx="31">
                  <c:v>16084</c:v>
                </c:pt>
                <c:pt idx="32">
                  <c:v>18421</c:v>
                </c:pt>
                <c:pt idx="33">
                  <c:v>20150</c:v>
                </c:pt>
                <c:pt idx="34">
                  <c:v>22465</c:v>
                </c:pt>
              </c:numCache>
            </c:numRef>
          </c:yVal>
          <c:smooth val="0"/>
        </c:ser>
        <c:ser>
          <c:idx val="4"/>
          <c:order val="4"/>
          <c:tx>
            <c:v>China</c:v>
          </c:tx>
          <c:spPr>
            <a:ln w="25400">
              <a:solidFill>
                <a:srgbClr val="FFC000"/>
              </a:solidFill>
              <a:prstDash val="solid"/>
            </a:ln>
          </c:spPr>
          <c:marker>
            <c:symbol val="none"/>
          </c:marker>
          <c:xVal>
            <c:numRef>
              <c:f>'Wind by Country'!$A$21:$A$40</c:f>
              <c:numCache>
                <c:formatCode>0</c:formatCode>
                <c:ptCount val="20"/>
                <c:pt idx="0">
                  <c:v>1995</c:v>
                </c:pt>
                <c:pt idx="1">
                  <c:v>1996</c:v>
                </c:pt>
                <c:pt idx="2">
                  <c:v>1997</c:v>
                </c:pt>
                <c:pt idx="3">
                  <c:v>1998</c:v>
                </c:pt>
                <c:pt idx="4">
                  <c:v>1999</c:v>
                </c:pt>
                <c:pt idx="5">
                  <c:v>2000</c:v>
                </c:pt>
                <c:pt idx="6">
                  <c:v>2001</c:v>
                </c:pt>
                <c:pt idx="7">
                  <c:v>2002</c:v>
                </c:pt>
                <c:pt idx="8">
                  <c:v>2003</c:v>
                </c:pt>
                <c:pt idx="9">
                  <c:v>2004</c:v>
                </c:pt>
                <c:pt idx="10">
                  <c:v>2005</c:v>
                </c:pt>
                <c:pt idx="11">
                  <c:v>2006</c:v>
                </c:pt>
                <c:pt idx="12">
                  <c:v>2007</c:v>
                </c:pt>
                <c:pt idx="13">
                  <c:v>2008</c:v>
                </c:pt>
                <c:pt idx="14">
                  <c:v>2009</c:v>
                </c:pt>
                <c:pt idx="15">
                  <c:v>2010</c:v>
                </c:pt>
                <c:pt idx="16">
                  <c:v>2011</c:v>
                </c:pt>
                <c:pt idx="17">
                  <c:v>2012</c:v>
                </c:pt>
                <c:pt idx="18">
                  <c:v>2013</c:v>
                </c:pt>
                <c:pt idx="19">
                  <c:v>2014</c:v>
                </c:pt>
              </c:numCache>
            </c:numRef>
          </c:xVal>
          <c:yVal>
            <c:numRef>
              <c:f>'Wind by Country'!$B$21:$B$40</c:f>
              <c:numCache>
                <c:formatCode>#,##0</c:formatCode>
                <c:ptCount val="20"/>
                <c:pt idx="0">
                  <c:v>38</c:v>
                </c:pt>
                <c:pt idx="1">
                  <c:v>79</c:v>
                </c:pt>
                <c:pt idx="2">
                  <c:v>170</c:v>
                </c:pt>
                <c:pt idx="3">
                  <c:v>224</c:v>
                </c:pt>
                <c:pt idx="4">
                  <c:v>268</c:v>
                </c:pt>
                <c:pt idx="5">
                  <c:v>346</c:v>
                </c:pt>
                <c:pt idx="6">
                  <c:v>404</c:v>
                </c:pt>
                <c:pt idx="7">
                  <c:v>470</c:v>
                </c:pt>
                <c:pt idx="8">
                  <c:v>568</c:v>
                </c:pt>
                <c:pt idx="9">
                  <c:v>765</c:v>
                </c:pt>
                <c:pt idx="10">
                  <c:v>1272</c:v>
                </c:pt>
                <c:pt idx="11">
                  <c:v>2599</c:v>
                </c:pt>
                <c:pt idx="12">
                  <c:v>5910</c:v>
                </c:pt>
                <c:pt idx="13">
                  <c:v>12020</c:v>
                </c:pt>
                <c:pt idx="14">
                  <c:v>25805</c:v>
                </c:pt>
                <c:pt idx="15">
                  <c:v>44733</c:v>
                </c:pt>
                <c:pt idx="16">
                  <c:v>62364</c:v>
                </c:pt>
                <c:pt idx="17">
                  <c:v>75324</c:v>
                </c:pt>
                <c:pt idx="18">
                  <c:v>91412</c:v>
                </c:pt>
                <c:pt idx="19">
                  <c:v>114763</c:v>
                </c:pt>
              </c:numCache>
            </c:numRef>
          </c:yVal>
          <c:smooth val="0"/>
        </c:ser>
        <c:ser>
          <c:idx val="6"/>
          <c:order val="5"/>
          <c:tx>
            <c:strRef>
              <c:f>'Wind by Country'!$G$3</c:f>
              <c:strCache>
                <c:ptCount val="1"/>
                <c:pt idx="0">
                  <c:v>U.K.</c:v>
                </c:pt>
              </c:strCache>
            </c:strRef>
          </c:tx>
          <c:spPr>
            <a:ln w="25400">
              <a:solidFill>
                <a:srgbClr val="FF0000"/>
              </a:solidFill>
              <a:prstDash val="solid"/>
            </a:ln>
          </c:spPr>
          <c:marker>
            <c:symbol val="none"/>
          </c:marker>
          <c:xVal>
            <c:numRef>
              <c:f>'Wind by Country'!$A$21:$A$40</c:f>
              <c:numCache>
                <c:formatCode>0</c:formatCode>
                <c:ptCount val="20"/>
                <c:pt idx="0">
                  <c:v>1995</c:v>
                </c:pt>
                <c:pt idx="1">
                  <c:v>1996</c:v>
                </c:pt>
                <c:pt idx="2">
                  <c:v>1997</c:v>
                </c:pt>
                <c:pt idx="3">
                  <c:v>1998</c:v>
                </c:pt>
                <c:pt idx="4">
                  <c:v>1999</c:v>
                </c:pt>
                <c:pt idx="5">
                  <c:v>2000</c:v>
                </c:pt>
                <c:pt idx="6">
                  <c:v>2001</c:v>
                </c:pt>
                <c:pt idx="7">
                  <c:v>2002</c:v>
                </c:pt>
                <c:pt idx="8">
                  <c:v>2003</c:v>
                </c:pt>
                <c:pt idx="9">
                  <c:v>2004</c:v>
                </c:pt>
                <c:pt idx="10">
                  <c:v>2005</c:v>
                </c:pt>
                <c:pt idx="11">
                  <c:v>2006</c:v>
                </c:pt>
                <c:pt idx="12">
                  <c:v>2007</c:v>
                </c:pt>
                <c:pt idx="13">
                  <c:v>2008</c:v>
                </c:pt>
                <c:pt idx="14">
                  <c:v>2009</c:v>
                </c:pt>
                <c:pt idx="15">
                  <c:v>2010</c:v>
                </c:pt>
                <c:pt idx="16">
                  <c:v>2011</c:v>
                </c:pt>
                <c:pt idx="17">
                  <c:v>2012</c:v>
                </c:pt>
                <c:pt idx="18">
                  <c:v>2013</c:v>
                </c:pt>
                <c:pt idx="19">
                  <c:v>2014</c:v>
                </c:pt>
              </c:numCache>
            </c:numRef>
          </c:xVal>
          <c:yVal>
            <c:numRef>
              <c:f>'Wind by Country'!$G$21:$G$40</c:f>
              <c:numCache>
                <c:formatCode>#,##0</c:formatCode>
                <c:ptCount val="20"/>
                <c:pt idx="0">
                  <c:v>200</c:v>
                </c:pt>
                <c:pt idx="1">
                  <c:v>273</c:v>
                </c:pt>
                <c:pt idx="2">
                  <c:v>319</c:v>
                </c:pt>
                <c:pt idx="3">
                  <c:v>333</c:v>
                </c:pt>
                <c:pt idx="4">
                  <c:v>362</c:v>
                </c:pt>
                <c:pt idx="5">
                  <c:v>406</c:v>
                </c:pt>
                <c:pt idx="6">
                  <c:v>474</c:v>
                </c:pt>
                <c:pt idx="7">
                  <c:v>552</c:v>
                </c:pt>
                <c:pt idx="8">
                  <c:v>648</c:v>
                </c:pt>
                <c:pt idx="9">
                  <c:v>888</c:v>
                </c:pt>
                <c:pt idx="10">
                  <c:v>1353</c:v>
                </c:pt>
                <c:pt idx="11">
                  <c:v>1968</c:v>
                </c:pt>
                <c:pt idx="12">
                  <c:v>2428</c:v>
                </c:pt>
                <c:pt idx="13">
                  <c:v>3161</c:v>
                </c:pt>
                <c:pt idx="14">
                  <c:v>4257</c:v>
                </c:pt>
                <c:pt idx="15">
                  <c:v>5259</c:v>
                </c:pt>
                <c:pt idx="16">
                  <c:v>6593</c:v>
                </c:pt>
                <c:pt idx="17">
                  <c:v>8649</c:v>
                </c:pt>
                <c:pt idx="18">
                  <c:v>10711</c:v>
                </c:pt>
                <c:pt idx="19">
                  <c:v>12440</c:v>
                </c:pt>
              </c:numCache>
            </c:numRef>
          </c:yVal>
          <c:smooth val="1"/>
        </c:ser>
        <c:dLbls>
          <c:showLegendKey val="0"/>
          <c:showVal val="0"/>
          <c:showCatName val="0"/>
          <c:showSerName val="0"/>
          <c:showPercent val="0"/>
          <c:showBubbleSize val="0"/>
        </c:dLbls>
        <c:axId val="86901120"/>
        <c:axId val="86903040"/>
      </c:scatterChart>
      <c:valAx>
        <c:axId val="86901120"/>
        <c:scaling>
          <c:orientation val="minMax"/>
          <c:max val="2020"/>
          <c:min val="1980"/>
        </c:scaling>
        <c:delete val="0"/>
        <c:axPos val="b"/>
        <c:title>
          <c:tx>
            <c:rich>
              <a:bodyPr/>
              <a:lstStyle/>
              <a:p>
                <a:pPr>
                  <a:defRPr sz="1000" b="0" i="1" u="none" strike="noStrike" baseline="0">
                    <a:solidFill>
                      <a:srgbClr val="000000"/>
                    </a:solidFill>
                    <a:latin typeface="Arial"/>
                    <a:ea typeface="Arial"/>
                    <a:cs typeface="Arial"/>
                  </a:defRPr>
                </a:pPr>
                <a:r>
                  <a:rPr lang="en-US"/>
                  <a:t>Source: EPI from GWEC</a:t>
                </a:r>
                <a:r>
                  <a:rPr lang="en-US" baseline="0"/>
                  <a:t>, Worldwatch, CREIA, EWEA, BWEA</a:t>
                </a:r>
                <a:endParaRPr lang="en-US"/>
              </a:p>
            </c:rich>
          </c:tx>
          <c:layout>
            <c:manualLayout>
              <c:xMode val="edge"/>
              <c:yMode val="edge"/>
              <c:x val="0.22131593257205023"/>
              <c:y val="0.9368149580915538"/>
            </c:manualLayout>
          </c:layout>
          <c:overlay val="0"/>
          <c:spPr>
            <a:noFill/>
            <a:ln w="25400">
              <a:noFill/>
            </a:ln>
          </c:spPr>
        </c:title>
        <c:numFmt formatCode="0" sourceLinked="1"/>
        <c:majorTickMark val="out"/>
        <c:minorTickMark val="none"/>
        <c:tickLblPos val="nextTo"/>
        <c:spPr>
          <a:ln w="3175">
            <a:solidFill>
              <a:srgbClr val="000000"/>
            </a:solidFill>
            <a:prstDash val="solid"/>
          </a:ln>
        </c:spPr>
        <c:txPr>
          <a:bodyPr rot="0" vert="horz"/>
          <a:lstStyle/>
          <a:p>
            <a:pPr>
              <a:defRPr sz="1000" b="0" i="0" u="none" strike="noStrike" baseline="0">
                <a:solidFill>
                  <a:srgbClr val="000000"/>
                </a:solidFill>
                <a:latin typeface="Arial"/>
                <a:ea typeface="Arial"/>
                <a:cs typeface="Arial"/>
              </a:defRPr>
            </a:pPr>
            <a:endParaRPr lang="en-US"/>
          </a:p>
        </c:txPr>
        <c:crossAx val="86903040"/>
        <c:crosses val="autoZero"/>
        <c:crossBetween val="midCat"/>
        <c:majorUnit val="5"/>
      </c:valAx>
      <c:valAx>
        <c:axId val="86903040"/>
        <c:scaling>
          <c:orientation val="minMax"/>
          <c:min val="0"/>
        </c:scaling>
        <c:delete val="0"/>
        <c:axPos val="l"/>
        <c:majorGridlines>
          <c:spPr>
            <a:ln w="3175">
              <a:solidFill>
                <a:srgbClr val="000000"/>
              </a:solidFill>
              <a:prstDash val="solid"/>
            </a:ln>
          </c:spPr>
        </c:majorGridlines>
        <c:title>
          <c:tx>
            <c:rich>
              <a:bodyPr/>
              <a:lstStyle/>
              <a:p>
                <a:pPr>
                  <a:defRPr sz="1200" b="0" i="0" u="none" strike="noStrike" baseline="0">
                    <a:solidFill>
                      <a:srgbClr val="000000"/>
                    </a:solidFill>
                    <a:latin typeface="Arial"/>
                    <a:ea typeface="Arial"/>
                    <a:cs typeface="Arial"/>
                  </a:defRPr>
                </a:pPr>
                <a:r>
                  <a:rPr lang="en-US"/>
                  <a:t>Megawatts</a:t>
                </a:r>
              </a:p>
            </c:rich>
          </c:tx>
          <c:layout>
            <c:manualLayout>
              <c:xMode val="edge"/>
              <c:yMode val="edge"/>
              <c:x val="0"/>
              <c:y val="0.41650536864710086"/>
            </c:manualLayout>
          </c:layout>
          <c:overlay val="0"/>
          <c:spPr>
            <a:noFill/>
            <a:ln w="25400">
              <a:noFill/>
            </a:ln>
          </c:spPr>
        </c:title>
        <c:numFmt formatCode="#,##0" sourceLinked="0"/>
        <c:majorTickMark val="out"/>
        <c:minorTickMark val="none"/>
        <c:tickLblPos val="nextTo"/>
        <c:spPr>
          <a:ln w="3175">
            <a:solidFill>
              <a:srgbClr val="000000"/>
            </a:solidFill>
            <a:prstDash val="solid"/>
          </a:ln>
        </c:spPr>
        <c:txPr>
          <a:bodyPr rot="0" vert="horz"/>
          <a:lstStyle/>
          <a:p>
            <a:pPr>
              <a:defRPr sz="1000" b="0" i="0" u="none" strike="noStrike" baseline="0">
                <a:solidFill>
                  <a:srgbClr val="000000"/>
                </a:solidFill>
                <a:latin typeface="Arial"/>
                <a:ea typeface="Arial"/>
                <a:cs typeface="Arial"/>
              </a:defRPr>
            </a:pPr>
            <a:endParaRPr lang="en-US"/>
          </a:p>
        </c:txPr>
        <c:crossAx val="86901120"/>
        <c:crosses val="autoZero"/>
        <c:crossBetween val="midCat"/>
        <c:majorUnit val="15000"/>
        <c:minorUnit val="1000"/>
      </c:valAx>
      <c:spPr>
        <a:solidFill>
          <a:srgbClr val="FFFFFF"/>
        </a:solidFill>
        <a:ln w="12700">
          <a:solidFill>
            <a:srgbClr val="808080"/>
          </a:solidFill>
          <a:prstDash val="solid"/>
        </a:ln>
      </c:spPr>
    </c:plotArea>
    <c:plotVisOnly val="1"/>
    <c:dispBlanksAs val="gap"/>
    <c:showDLblsOverMax val="0"/>
  </c:chart>
  <c:spPr>
    <a:noFill/>
    <a:ln w="9525">
      <a:noFill/>
    </a:ln>
  </c:spPr>
  <c:txPr>
    <a:bodyPr/>
    <a:lstStyle/>
    <a:p>
      <a:pPr>
        <a:defRPr sz="800" b="0" i="0" u="none" strike="noStrike" baseline="0">
          <a:solidFill>
            <a:srgbClr val="000000"/>
          </a:solidFill>
          <a:latin typeface="Arial"/>
          <a:ea typeface="Arial"/>
          <a:cs typeface="Arial"/>
        </a:defRPr>
      </a:pPr>
      <a:endParaRPr lang="en-US"/>
    </a:p>
  </c:txPr>
  <c:externalData r:id="rId1">
    <c:autoUpdate val="0"/>
  </c:externalData>
  <c:userShapes r:id="rId2"/>
</c:chartSpace>
</file>

<file path=ppt/charts/chart1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885872283070362"/>
          <c:y val="0.12893115153523652"/>
          <c:w val="0.81674223837844151"/>
          <c:h val="0.76186828228325665"/>
        </c:manualLayout>
      </c:layout>
      <c:scatterChart>
        <c:scatterStyle val="lineMarker"/>
        <c:varyColors val="0"/>
        <c:ser>
          <c:idx val="0"/>
          <c:order val="0"/>
          <c:tx>
            <c:v>Wind</c:v>
          </c:tx>
          <c:marker>
            <c:symbol val="none"/>
          </c:marker>
          <c:xVal>
            <c:numRef>
              <c:f>'China Wind-Nuclear'!$A$6:$A$25</c:f>
              <c:numCache>
                <c:formatCode>General</c:formatCode>
                <c:ptCount val="20"/>
                <c:pt idx="0">
                  <c:v>1995</c:v>
                </c:pt>
                <c:pt idx="1">
                  <c:v>1996</c:v>
                </c:pt>
                <c:pt idx="2">
                  <c:v>1997</c:v>
                </c:pt>
                <c:pt idx="3">
                  <c:v>1998</c:v>
                </c:pt>
                <c:pt idx="4">
                  <c:v>1999</c:v>
                </c:pt>
                <c:pt idx="5">
                  <c:v>2000</c:v>
                </c:pt>
                <c:pt idx="6">
                  <c:v>2001</c:v>
                </c:pt>
                <c:pt idx="7">
                  <c:v>2002</c:v>
                </c:pt>
                <c:pt idx="8">
                  <c:v>2003</c:v>
                </c:pt>
                <c:pt idx="9">
                  <c:v>2004</c:v>
                </c:pt>
                <c:pt idx="10">
                  <c:v>2005</c:v>
                </c:pt>
                <c:pt idx="11">
                  <c:v>2006</c:v>
                </c:pt>
                <c:pt idx="12">
                  <c:v>2007</c:v>
                </c:pt>
                <c:pt idx="13">
                  <c:v>2008</c:v>
                </c:pt>
                <c:pt idx="14">
                  <c:v>2009</c:v>
                </c:pt>
                <c:pt idx="15">
                  <c:v>2010</c:v>
                </c:pt>
                <c:pt idx="16">
                  <c:v>2011</c:v>
                </c:pt>
                <c:pt idx="17">
                  <c:v>2012</c:v>
                </c:pt>
                <c:pt idx="18">
                  <c:v>2013</c:v>
                </c:pt>
                <c:pt idx="19">
                  <c:v>2014</c:v>
                </c:pt>
              </c:numCache>
            </c:numRef>
          </c:xVal>
          <c:yVal>
            <c:numRef>
              <c:f>'China Wind-Nuclear'!$B$6:$B$25</c:f>
              <c:numCache>
                <c:formatCode>0.0</c:formatCode>
                <c:ptCount val="20"/>
                <c:pt idx="0">
                  <c:v>0.61616161616161003</c:v>
                </c:pt>
                <c:pt idx="1">
                  <c:v>9.3939393939390006E-2</c:v>
                </c:pt>
                <c:pt idx="2">
                  <c:v>0.1979797979798</c:v>
                </c:pt>
                <c:pt idx="3">
                  <c:v>0.35555555555555002</c:v>
                </c:pt>
                <c:pt idx="4">
                  <c:v>0.47373737373737002</c:v>
                </c:pt>
                <c:pt idx="5">
                  <c:v>0.58989898989898004</c:v>
                </c:pt>
                <c:pt idx="6">
                  <c:v>0.71919191919190995</c:v>
                </c:pt>
                <c:pt idx="7">
                  <c:v>0.83737373737373</c:v>
                </c:pt>
                <c:pt idx="8">
                  <c:v>0.99696969696968996</c:v>
                </c:pt>
                <c:pt idx="9">
                  <c:v>1.2777777777777599</c:v>
                </c:pt>
                <c:pt idx="10">
                  <c:v>1.9460606060605801</c:v>
                </c:pt>
                <c:pt idx="11">
                  <c:v>3.7118181818181402</c:v>
                </c:pt>
                <c:pt idx="12">
                  <c:v>5.4792929292928596</c:v>
                </c:pt>
                <c:pt idx="13">
                  <c:v>13.0999999999999</c:v>
                </c:pt>
                <c:pt idx="14">
                  <c:v>27.599999999999898</c:v>
                </c:pt>
                <c:pt idx="15">
                  <c:v>44.621999999999801</c:v>
                </c:pt>
                <c:pt idx="16">
                  <c:v>70.330999999999705</c:v>
                </c:pt>
                <c:pt idx="17">
                  <c:v>95.979999999999606</c:v>
                </c:pt>
                <c:pt idx="18">
                  <c:v>131.876519999999</c:v>
                </c:pt>
                <c:pt idx="19">
                  <c:v>153.386</c:v>
                </c:pt>
              </c:numCache>
            </c:numRef>
          </c:yVal>
          <c:smooth val="0"/>
        </c:ser>
        <c:ser>
          <c:idx val="1"/>
          <c:order val="1"/>
          <c:tx>
            <c:v>Nuclear</c:v>
          </c:tx>
          <c:spPr>
            <a:ln>
              <a:solidFill>
                <a:schemeClr val="accent6">
                  <a:lumMod val="75000"/>
                </a:schemeClr>
              </a:solidFill>
            </a:ln>
          </c:spPr>
          <c:marker>
            <c:symbol val="none"/>
          </c:marker>
          <c:xVal>
            <c:numRef>
              <c:f>'China Wind-Nuclear'!$A$6:$A$25</c:f>
              <c:numCache>
                <c:formatCode>General</c:formatCode>
                <c:ptCount val="20"/>
                <c:pt idx="0">
                  <c:v>1995</c:v>
                </c:pt>
                <c:pt idx="1">
                  <c:v>1996</c:v>
                </c:pt>
                <c:pt idx="2">
                  <c:v>1997</c:v>
                </c:pt>
                <c:pt idx="3">
                  <c:v>1998</c:v>
                </c:pt>
                <c:pt idx="4">
                  <c:v>1999</c:v>
                </c:pt>
                <c:pt idx="5">
                  <c:v>2000</c:v>
                </c:pt>
                <c:pt idx="6">
                  <c:v>2001</c:v>
                </c:pt>
                <c:pt idx="7">
                  <c:v>2002</c:v>
                </c:pt>
                <c:pt idx="8">
                  <c:v>2003</c:v>
                </c:pt>
                <c:pt idx="9">
                  <c:v>2004</c:v>
                </c:pt>
                <c:pt idx="10">
                  <c:v>2005</c:v>
                </c:pt>
                <c:pt idx="11">
                  <c:v>2006</c:v>
                </c:pt>
                <c:pt idx="12">
                  <c:v>2007</c:v>
                </c:pt>
                <c:pt idx="13">
                  <c:v>2008</c:v>
                </c:pt>
                <c:pt idx="14">
                  <c:v>2009</c:v>
                </c:pt>
                <c:pt idx="15">
                  <c:v>2010</c:v>
                </c:pt>
                <c:pt idx="16">
                  <c:v>2011</c:v>
                </c:pt>
                <c:pt idx="17">
                  <c:v>2012</c:v>
                </c:pt>
                <c:pt idx="18">
                  <c:v>2013</c:v>
                </c:pt>
                <c:pt idx="19">
                  <c:v>2014</c:v>
                </c:pt>
              </c:numCache>
            </c:numRef>
          </c:xVal>
          <c:yVal>
            <c:numRef>
              <c:f>'China Wind-Nuclear'!$C$6:$C$25</c:f>
              <c:numCache>
                <c:formatCode>0.0</c:formatCode>
                <c:ptCount val="20"/>
                <c:pt idx="0">
                  <c:v>12.833937600000001</c:v>
                </c:pt>
                <c:pt idx="1">
                  <c:v>14.340953000000001</c:v>
                </c:pt>
                <c:pt idx="2">
                  <c:v>14.4205022</c:v>
                </c:pt>
                <c:pt idx="3">
                  <c:v>14.102305400000001</c:v>
                </c:pt>
                <c:pt idx="4">
                  <c:v>14.9508302</c:v>
                </c:pt>
                <c:pt idx="5">
                  <c:v>16.7406872</c:v>
                </c:pt>
                <c:pt idx="6">
                  <c:v>17.474307599999999</c:v>
                </c:pt>
                <c:pt idx="7">
                  <c:v>25.1331278</c:v>
                </c:pt>
                <c:pt idx="8">
                  <c:v>43.349894599999999</c:v>
                </c:pt>
                <c:pt idx="9">
                  <c:v>50.468999999999802</c:v>
                </c:pt>
                <c:pt idx="10">
                  <c:v>53.087999999999802</c:v>
                </c:pt>
                <c:pt idx="11">
                  <c:v>54.842999999999698</c:v>
                </c:pt>
                <c:pt idx="12">
                  <c:v>62.129999999999697</c:v>
                </c:pt>
                <c:pt idx="13">
                  <c:v>68.393999999999707</c:v>
                </c:pt>
                <c:pt idx="14">
                  <c:v>70.133999999999702</c:v>
                </c:pt>
                <c:pt idx="15">
                  <c:v>73.879999999999697</c:v>
                </c:pt>
                <c:pt idx="16">
                  <c:v>86.349999999999596</c:v>
                </c:pt>
                <c:pt idx="17">
                  <c:v>97.389999999999603</c:v>
                </c:pt>
                <c:pt idx="18">
                  <c:v>110.629999999999</c:v>
                </c:pt>
                <c:pt idx="19">
                  <c:v>130.58000000000001</c:v>
                </c:pt>
              </c:numCache>
            </c:numRef>
          </c:yVal>
          <c:smooth val="0"/>
        </c:ser>
        <c:dLbls>
          <c:showLegendKey val="0"/>
          <c:showVal val="0"/>
          <c:showCatName val="0"/>
          <c:showSerName val="0"/>
          <c:showPercent val="0"/>
          <c:showBubbleSize val="0"/>
        </c:dLbls>
        <c:axId val="87004672"/>
        <c:axId val="87006592"/>
      </c:scatterChart>
      <c:valAx>
        <c:axId val="87004672"/>
        <c:scaling>
          <c:orientation val="minMax"/>
          <c:max val="2018"/>
          <c:min val="1995"/>
        </c:scaling>
        <c:delete val="0"/>
        <c:axPos val="b"/>
        <c:title>
          <c:tx>
            <c:rich>
              <a:bodyPr/>
              <a:lstStyle/>
              <a:p>
                <a:pPr>
                  <a:defRPr b="0" i="1"/>
                </a:pPr>
                <a:r>
                  <a:rPr lang="en-US" b="0" i="1"/>
                  <a:t>Source: EPI</a:t>
                </a:r>
                <a:r>
                  <a:rPr lang="en-US" b="0" i="1" baseline="0"/>
                  <a:t> from BP, NEA, CNEA</a:t>
                </a:r>
                <a:endParaRPr lang="en-US" b="0" i="1"/>
              </a:p>
            </c:rich>
          </c:tx>
          <c:layout>
            <c:manualLayout>
              <c:xMode val="edge"/>
              <c:yMode val="edge"/>
              <c:x val="0.35882253919830726"/>
              <c:y val="0.94937187005926948"/>
            </c:manualLayout>
          </c:layout>
          <c:overlay val="0"/>
        </c:title>
        <c:numFmt formatCode="General" sourceLinked="1"/>
        <c:majorTickMark val="out"/>
        <c:minorTickMark val="none"/>
        <c:tickLblPos val="nextTo"/>
        <c:crossAx val="87006592"/>
        <c:crosses val="autoZero"/>
        <c:crossBetween val="midCat"/>
      </c:valAx>
      <c:valAx>
        <c:axId val="87006592"/>
        <c:scaling>
          <c:orientation val="minMax"/>
        </c:scaling>
        <c:delete val="0"/>
        <c:axPos val="l"/>
        <c:majorGridlines/>
        <c:title>
          <c:tx>
            <c:rich>
              <a:bodyPr rot="-5400000" vert="horz"/>
              <a:lstStyle/>
              <a:p>
                <a:pPr>
                  <a:defRPr sz="1200" b="0" i="0"/>
                </a:pPr>
                <a:r>
                  <a:rPr lang="en-US" sz="1200" b="0" i="0"/>
                  <a:t>Terawatt-hours</a:t>
                </a:r>
              </a:p>
            </c:rich>
          </c:tx>
          <c:layout>
            <c:manualLayout>
              <c:xMode val="edge"/>
              <c:yMode val="edge"/>
              <c:x val="6.7138163606235163E-3"/>
              <c:y val="0.40125748011475687"/>
            </c:manualLayout>
          </c:layout>
          <c:overlay val="0"/>
        </c:title>
        <c:numFmt formatCode="0" sourceLinked="0"/>
        <c:majorTickMark val="out"/>
        <c:minorTickMark val="none"/>
        <c:tickLblPos val="nextTo"/>
        <c:crossAx val="87004672"/>
        <c:crosses val="autoZero"/>
        <c:crossBetween val="midCat"/>
      </c:valAx>
      <c:spPr>
        <a:ln>
          <a:solidFill>
            <a:schemeClr val="bg1">
              <a:lumMod val="75000"/>
            </a:schemeClr>
          </a:solidFill>
        </a:ln>
      </c:spPr>
    </c:plotArea>
    <c:plotVisOnly val="1"/>
    <c:dispBlanksAs val="gap"/>
    <c:showDLblsOverMax val="0"/>
  </c:chart>
  <c:spPr>
    <a:ln>
      <a:noFill/>
    </a:ln>
  </c:spPr>
  <c:txPr>
    <a:bodyPr/>
    <a:lstStyle/>
    <a:p>
      <a:pPr>
        <a:defRPr sz="1000">
          <a:latin typeface="Arial" pitchFamily="34" charset="0"/>
          <a:cs typeface="Arial" pitchFamily="34" charset="0"/>
        </a:defRPr>
      </a:pPr>
      <a:endParaRPr lang="en-US"/>
    </a:p>
  </c:txPr>
  <c:externalData r:id="rId1">
    <c:autoUpdate val="0"/>
  </c:externalData>
  <c:userShapes r:id="rId2"/>
</c:chartSpace>
</file>

<file path=ppt/charts/chart1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sz="1400" b="0"/>
            </a:pPr>
            <a:r>
              <a:rPr lang="en-US" sz="1400" b="0"/>
              <a:t>Cumulative Installed Wind Power Capacity in Leading Countries and Texas, 2014</a:t>
            </a:r>
          </a:p>
        </c:rich>
      </c:tx>
      <c:layout>
        <c:manualLayout>
          <c:xMode val="edge"/>
          <c:yMode val="edge"/>
          <c:x val="0.18009822181688953"/>
          <c:y val="2.8377526310178345E-2"/>
        </c:manualLayout>
      </c:layout>
      <c:overlay val="0"/>
    </c:title>
    <c:autoTitleDeleted val="0"/>
    <c:plotArea>
      <c:layout>
        <c:manualLayout>
          <c:layoutTarget val="inner"/>
          <c:xMode val="edge"/>
          <c:yMode val="edge"/>
          <c:x val="0.16112799467632138"/>
          <c:y val="0.14654092240985628"/>
          <c:w val="0.78816509778900412"/>
          <c:h val="0.66697490586244934"/>
        </c:manualLayout>
      </c:layout>
      <c:barChart>
        <c:barDir val="col"/>
        <c:grouping val="clustered"/>
        <c:varyColors val="0"/>
        <c:ser>
          <c:idx val="1"/>
          <c:order val="0"/>
          <c:spPr>
            <a:solidFill>
              <a:schemeClr val="accent1"/>
            </a:solidFill>
          </c:spPr>
          <c:invertIfNegative val="0"/>
          <c:dPt>
            <c:idx val="5"/>
            <c:invertIfNegative val="0"/>
            <c:bubble3D val="0"/>
            <c:spPr>
              <a:solidFill>
                <a:srgbClr val="C00000"/>
              </a:solidFill>
            </c:spPr>
          </c:dPt>
          <c:dPt>
            <c:idx val="10"/>
            <c:invertIfNegative val="0"/>
            <c:bubble3D val="0"/>
          </c:dPt>
          <c:cat>
            <c:strLit>
              <c:ptCount val="11"/>
              <c:pt idx="0">
                <c:v>China</c:v>
              </c:pt>
              <c:pt idx="1">
                <c:v>United States</c:v>
              </c:pt>
              <c:pt idx="2">
                <c:v>Germany</c:v>
              </c:pt>
              <c:pt idx="3">
                <c:v>Spain</c:v>
              </c:pt>
              <c:pt idx="4">
                <c:v>India</c:v>
              </c:pt>
              <c:pt idx="5">
                <c:v>Texas</c:v>
              </c:pt>
              <c:pt idx="6">
                <c:v>UK</c:v>
              </c:pt>
              <c:pt idx="7">
                <c:v>Canada</c:v>
              </c:pt>
              <c:pt idx="8">
                <c:v>France </c:v>
              </c:pt>
              <c:pt idx="9">
                <c:v>Italy</c:v>
              </c:pt>
              <c:pt idx="10">
                <c:v>Brazil</c:v>
              </c:pt>
            </c:strLit>
          </c:cat>
          <c:val>
            <c:numRef>
              <c:f>('Top Countries and States'!$B$6:$B$7,'Top Countries and States'!$B$11:$B$13,'Top Countries and States'!$B$8,'Top Countries and States'!$B$14:$B$18)</c:f>
              <c:numCache>
                <c:formatCode>#,##0</c:formatCode>
                <c:ptCount val="11"/>
                <c:pt idx="0">
                  <c:v>114609</c:v>
                </c:pt>
                <c:pt idx="1">
                  <c:v>65879</c:v>
                </c:pt>
                <c:pt idx="2">
                  <c:v>39165</c:v>
                </c:pt>
                <c:pt idx="3">
                  <c:v>22987</c:v>
                </c:pt>
                <c:pt idx="4">
                  <c:v>22465</c:v>
                </c:pt>
                <c:pt idx="5">
                  <c:v>14098</c:v>
                </c:pt>
                <c:pt idx="6">
                  <c:v>12440</c:v>
                </c:pt>
                <c:pt idx="7">
                  <c:v>9694</c:v>
                </c:pt>
                <c:pt idx="8">
                  <c:v>9285</c:v>
                </c:pt>
                <c:pt idx="9">
                  <c:v>8663</c:v>
                </c:pt>
                <c:pt idx="10">
                  <c:v>5939</c:v>
                </c:pt>
              </c:numCache>
            </c:numRef>
          </c:val>
        </c:ser>
        <c:dLbls>
          <c:showLegendKey val="0"/>
          <c:showVal val="0"/>
          <c:showCatName val="0"/>
          <c:showSerName val="0"/>
          <c:showPercent val="0"/>
          <c:showBubbleSize val="0"/>
        </c:dLbls>
        <c:gapWidth val="150"/>
        <c:axId val="132220800"/>
        <c:axId val="132222336"/>
      </c:barChart>
      <c:catAx>
        <c:axId val="132220800"/>
        <c:scaling>
          <c:orientation val="minMax"/>
        </c:scaling>
        <c:delete val="0"/>
        <c:axPos val="b"/>
        <c:numFmt formatCode="General" sourceLinked="1"/>
        <c:majorTickMark val="out"/>
        <c:minorTickMark val="none"/>
        <c:tickLblPos val="nextTo"/>
        <c:crossAx val="132222336"/>
        <c:crosses val="autoZero"/>
        <c:auto val="1"/>
        <c:lblAlgn val="ctr"/>
        <c:lblOffset val="100"/>
        <c:noMultiLvlLbl val="0"/>
      </c:catAx>
      <c:valAx>
        <c:axId val="132222336"/>
        <c:scaling>
          <c:orientation val="minMax"/>
        </c:scaling>
        <c:delete val="0"/>
        <c:axPos val="l"/>
        <c:majorGridlines/>
        <c:title>
          <c:tx>
            <c:rich>
              <a:bodyPr rot="-5400000" vert="horz"/>
              <a:lstStyle/>
              <a:p>
                <a:pPr>
                  <a:defRPr sz="1200" b="0"/>
                </a:pPr>
                <a:r>
                  <a:rPr lang="en-US" sz="1200" b="0"/>
                  <a:t>Megawatts</a:t>
                </a:r>
              </a:p>
            </c:rich>
          </c:tx>
          <c:layout>
            <c:manualLayout>
              <c:xMode val="edge"/>
              <c:yMode val="edge"/>
              <c:x val="1.5674078965918342E-3"/>
              <c:y val="0.41580230102816096"/>
            </c:manualLayout>
          </c:layout>
          <c:overlay val="0"/>
        </c:title>
        <c:numFmt formatCode="#,##0" sourceLinked="0"/>
        <c:majorTickMark val="out"/>
        <c:minorTickMark val="none"/>
        <c:tickLblPos val="nextTo"/>
        <c:crossAx val="132220800"/>
        <c:crosses val="autoZero"/>
        <c:crossBetween val="between"/>
        <c:majorUnit val="10000"/>
      </c:valAx>
      <c:spPr>
        <a:ln>
          <a:solidFill>
            <a:schemeClr val="bg1">
              <a:lumMod val="75000"/>
            </a:schemeClr>
          </a:solidFill>
        </a:ln>
      </c:spPr>
    </c:plotArea>
    <c:plotVisOnly val="1"/>
    <c:dispBlanksAs val="gap"/>
    <c:showDLblsOverMax val="0"/>
  </c:chart>
  <c:spPr>
    <a:ln>
      <a:noFill/>
    </a:ln>
  </c:spPr>
  <c:txPr>
    <a:bodyPr/>
    <a:lstStyle/>
    <a:p>
      <a:pPr>
        <a:defRPr>
          <a:latin typeface="Arial" pitchFamily="34" charset="0"/>
          <a:cs typeface="Arial" pitchFamily="34" charset="0"/>
        </a:defRPr>
      </a:pPr>
      <a:endParaRPr lang="en-US"/>
    </a:p>
  </c:txPr>
  <c:externalData r:id="rId2">
    <c:autoUpdate val="0"/>
  </c:externalData>
  <c:userShapes r:id="rId3"/>
</c:chartSpace>
</file>

<file path=ppt/charts/chart1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9361845488235191"/>
          <c:y val="0.13482112290311538"/>
          <c:w val="0.76423560185994355"/>
          <c:h val="0.75015023858191865"/>
        </c:manualLayout>
      </c:layout>
      <c:barChart>
        <c:barDir val="bar"/>
        <c:grouping val="clustered"/>
        <c:varyColors val="0"/>
        <c:ser>
          <c:idx val="0"/>
          <c:order val="0"/>
          <c:invertIfNegative val="0"/>
          <c:dLbls>
            <c:dLbl>
              <c:idx val="0"/>
              <c:layout>
                <c:manualLayout>
                  <c:x val="1.7400761283306143E-2"/>
                  <c:y val="6.0920818166587976E-7"/>
                </c:manualLayout>
              </c:layout>
              <c:dLblPos val="outEnd"/>
              <c:showLegendKey val="0"/>
              <c:showVal val="1"/>
              <c:showCatName val="0"/>
              <c:showSerName val="0"/>
              <c:showPercent val="0"/>
              <c:showBubbleSize val="0"/>
            </c:dLbl>
            <c:dLbl>
              <c:idx val="2"/>
              <c:layout>
                <c:manualLayout>
                  <c:x val="1.4509383731150847E-2"/>
                  <c:y val="2.5042183558203792E-7"/>
                </c:manualLayout>
              </c:layout>
              <c:dLblPos val="outEnd"/>
              <c:showLegendKey val="0"/>
              <c:showVal val="1"/>
              <c:showCatName val="0"/>
              <c:showSerName val="0"/>
              <c:showPercent val="0"/>
              <c:showBubbleSize val="0"/>
            </c:dLbl>
            <c:dLbl>
              <c:idx val="3"/>
              <c:layout>
                <c:manualLayout>
                  <c:x val="3.029205369755399E-2"/>
                  <c:y val="-6.359963358277018E-3"/>
                </c:manualLayout>
              </c:layout>
              <c:dLblPos val="outEnd"/>
              <c:showLegendKey val="0"/>
              <c:showVal val="1"/>
              <c:showCatName val="0"/>
              <c:showSerName val="0"/>
              <c:showPercent val="0"/>
              <c:showBubbleSize val="0"/>
            </c:dLbl>
            <c:dLbl>
              <c:idx val="4"/>
              <c:layout>
                <c:manualLayout>
                  <c:x val="2.8372394222973437E-2"/>
                  <c:y val="4.0755775093330725E-7"/>
                </c:manualLayout>
              </c:layout>
              <c:dLblPos val="outEnd"/>
              <c:showLegendKey val="0"/>
              <c:showVal val="1"/>
              <c:showCatName val="0"/>
              <c:showSerName val="0"/>
              <c:showPercent val="0"/>
              <c:showBubbleSize val="0"/>
            </c:dLbl>
            <c:dLbl>
              <c:idx val="5"/>
              <c:layout>
                <c:manualLayout>
                  <c:x val="3.2722513089005235E-2"/>
                  <c:y val="0"/>
                </c:manualLayout>
              </c:layout>
              <c:dLblPos val="outEnd"/>
              <c:showLegendKey val="0"/>
              <c:showVal val="1"/>
              <c:showCatName val="0"/>
              <c:showSerName val="0"/>
              <c:showPercent val="0"/>
              <c:showBubbleSize val="0"/>
            </c:dLbl>
            <c:dLbl>
              <c:idx val="6"/>
              <c:layout>
                <c:manualLayout>
                  <c:x val="3.4904013961605584E-2"/>
                  <c:y val="0"/>
                </c:manualLayout>
              </c:layout>
              <c:dLblPos val="outEnd"/>
              <c:showLegendKey val="0"/>
              <c:showVal val="1"/>
              <c:showCatName val="0"/>
              <c:showSerName val="0"/>
              <c:showPercent val="0"/>
              <c:showBubbleSize val="0"/>
            </c:dLbl>
            <c:txPr>
              <a:bodyPr/>
              <a:lstStyle/>
              <a:p>
                <a:pPr>
                  <a:defRPr sz="1000"/>
                </a:pPr>
                <a:endParaRPr lang="en-US"/>
              </a:p>
            </c:txPr>
            <c:dLblPos val="outEnd"/>
            <c:showLegendKey val="0"/>
            <c:showVal val="1"/>
            <c:showCatName val="0"/>
            <c:showSerName val="0"/>
            <c:showPercent val="0"/>
            <c:showBubbleSize val="0"/>
            <c:showLeaderLines val="0"/>
          </c:dLbls>
          <c:cat>
            <c:strRef>
              <c:f>'Wind Share by Country'!$A$6:$A$12</c:f>
              <c:strCache>
                <c:ptCount val="7"/>
                <c:pt idx="0">
                  <c:v>Denmark</c:v>
                </c:pt>
                <c:pt idx="1">
                  <c:v>Portugal</c:v>
                </c:pt>
                <c:pt idx="2">
                  <c:v>Spain</c:v>
                </c:pt>
                <c:pt idx="3">
                  <c:v>Ireland</c:v>
                </c:pt>
                <c:pt idx="4">
                  <c:v>United Kingdom</c:v>
                </c:pt>
                <c:pt idx="5">
                  <c:v>Germany</c:v>
                </c:pt>
                <c:pt idx="6">
                  <c:v>Romania</c:v>
                </c:pt>
              </c:strCache>
            </c:strRef>
          </c:cat>
          <c:val>
            <c:numRef>
              <c:f>'Wind Share by Country'!$B$6:$B$12</c:f>
              <c:numCache>
                <c:formatCode>0.0</c:formatCode>
                <c:ptCount val="7"/>
                <c:pt idx="0">
                  <c:v>42.8</c:v>
                </c:pt>
                <c:pt idx="1">
                  <c:v>24.1</c:v>
                </c:pt>
                <c:pt idx="2">
                  <c:v>20</c:v>
                </c:pt>
                <c:pt idx="3">
                  <c:v>18.899999999999999</c:v>
                </c:pt>
                <c:pt idx="4">
                  <c:v>9.4</c:v>
                </c:pt>
                <c:pt idx="5">
                  <c:v>9.1</c:v>
                </c:pt>
                <c:pt idx="6">
                  <c:v>8.8000000000000007</c:v>
                </c:pt>
              </c:numCache>
            </c:numRef>
          </c:val>
        </c:ser>
        <c:dLbls>
          <c:showLegendKey val="0"/>
          <c:showVal val="1"/>
          <c:showCatName val="0"/>
          <c:showSerName val="0"/>
          <c:showPercent val="0"/>
          <c:showBubbleSize val="0"/>
        </c:dLbls>
        <c:gapWidth val="150"/>
        <c:axId val="132921600"/>
        <c:axId val="132924544"/>
      </c:barChart>
      <c:catAx>
        <c:axId val="132921600"/>
        <c:scaling>
          <c:orientation val="maxMin"/>
        </c:scaling>
        <c:delete val="0"/>
        <c:axPos val="l"/>
        <c:majorTickMark val="out"/>
        <c:minorTickMark val="none"/>
        <c:tickLblPos val="nextTo"/>
        <c:txPr>
          <a:bodyPr/>
          <a:lstStyle/>
          <a:p>
            <a:pPr>
              <a:defRPr sz="1200"/>
            </a:pPr>
            <a:endParaRPr lang="en-US"/>
          </a:p>
        </c:txPr>
        <c:crossAx val="132924544"/>
        <c:crosses val="autoZero"/>
        <c:auto val="1"/>
        <c:lblAlgn val="ctr"/>
        <c:lblOffset val="100"/>
        <c:noMultiLvlLbl val="0"/>
      </c:catAx>
      <c:valAx>
        <c:axId val="132924544"/>
        <c:scaling>
          <c:orientation val="minMax"/>
          <c:max val="50"/>
        </c:scaling>
        <c:delete val="0"/>
        <c:axPos val="b"/>
        <c:majorGridlines/>
        <c:title>
          <c:tx>
            <c:rich>
              <a:bodyPr/>
              <a:lstStyle/>
              <a:p>
                <a:pPr>
                  <a:defRPr b="0" i="0"/>
                </a:pPr>
                <a:r>
                  <a:rPr lang="en-US" sz="1200" b="0" i="0" dirty="0"/>
                  <a:t>Percent</a:t>
                </a:r>
              </a:p>
            </c:rich>
          </c:tx>
          <c:overlay val="0"/>
        </c:title>
        <c:numFmt formatCode="0" sourceLinked="0"/>
        <c:majorTickMark val="out"/>
        <c:minorTickMark val="none"/>
        <c:tickLblPos val="nextTo"/>
        <c:crossAx val="132921600"/>
        <c:crosses val="max"/>
        <c:crossBetween val="between"/>
      </c:valAx>
      <c:spPr>
        <a:ln>
          <a:solidFill>
            <a:schemeClr val="tx1">
              <a:lumMod val="50000"/>
              <a:lumOff val="50000"/>
            </a:schemeClr>
          </a:solidFill>
        </a:ln>
      </c:spPr>
    </c:plotArea>
    <c:plotVisOnly val="1"/>
    <c:dispBlanksAs val="gap"/>
    <c:showDLblsOverMax val="0"/>
  </c:chart>
  <c:spPr>
    <a:noFill/>
    <a:ln>
      <a:noFill/>
    </a:ln>
  </c:spPr>
  <c:txPr>
    <a:bodyPr/>
    <a:lstStyle/>
    <a:p>
      <a:pPr>
        <a:defRPr>
          <a:latin typeface="Arial" pitchFamily="34" charset="0"/>
          <a:cs typeface="Arial" pitchFamily="34" charset="0"/>
        </a:defRPr>
      </a:pPr>
      <a:endParaRPr lang="en-US"/>
    </a:p>
  </c:txPr>
  <c:externalData r:id="rId2">
    <c:autoUpdate val="0"/>
  </c:externalData>
  <c:userShapes r:id="rId3"/>
</c:chartSpace>
</file>

<file path=ppt/charts/chart1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sz="1400" b="0"/>
            </a:pPr>
            <a:r>
              <a:rPr lang="en-US" sz="1400" b="0"/>
              <a:t>Installed Direct-Use Geothermal Capacity </a:t>
            </a:r>
          </a:p>
          <a:p>
            <a:pPr>
              <a:defRPr sz="1400" b="0"/>
            </a:pPr>
            <a:r>
              <a:rPr lang="en-US" sz="1400" b="0"/>
              <a:t>in Leading Countries, 2014</a:t>
            </a:r>
          </a:p>
        </c:rich>
      </c:tx>
      <c:layout>
        <c:manualLayout>
          <c:xMode val="edge"/>
          <c:yMode val="edge"/>
          <c:x val="0.17728023831709208"/>
          <c:y val="1.8109147144988621E-2"/>
        </c:manualLayout>
      </c:layout>
      <c:overlay val="0"/>
    </c:title>
    <c:autoTitleDeleted val="0"/>
    <c:plotArea>
      <c:layout>
        <c:manualLayout>
          <c:layoutTarget val="inner"/>
          <c:xMode val="edge"/>
          <c:yMode val="edge"/>
          <c:x val="0.26313429204859978"/>
          <c:y val="0.14367492185883404"/>
          <c:w val="0.64741096387145936"/>
          <c:h val="0.6893552028822485"/>
        </c:manualLayout>
      </c:layout>
      <c:barChart>
        <c:barDir val="bar"/>
        <c:grouping val="clustered"/>
        <c:varyColors val="0"/>
        <c:ser>
          <c:idx val="0"/>
          <c:order val="0"/>
          <c:invertIfNegative val="0"/>
          <c:cat>
            <c:strRef>
              <c:f>'Direct Use (MW)'!$A$6:$A$15</c:f>
              <c:strCache>
                <c:ptCount val="10"/>
                <c:pt idx="0">
                  <c:v>China</c:v>
                </c:pt>
                <c:pt idx="1">
                  <c:v>Turkey</c:v>
                </c:pt>
                <c:pt idx="2">
                  <c:v>Iceland</c:v>
                </c:pt>
                <c:pt idx="3">
                  <c:v>Japan</c:v>
                </c:pt>
                <c:pt idx="4">
                  <c:v>India</c:v>
                </c:pt>
                <c:pt idx="5">
                  <c:v>Italy</c:v>
                </c:pt>
                <c:pt idx="6">
                  <c:v>United States</c:v>
                </c:pt>
                <c:pt idx="7">
                  <c:v>Hungary</c:v>
                </c:pt>
                <c:pt idx="8">
                  <c:v>New Zealand</c:v>
                </c:pt>
                <c:pt idx="9">
                  <c:v>Brazil</c:v>
                </c:pt>
              </c:strCache>
            </c:strRef>
          </c:cat>
          <c:val>
            <c:numRef>
              <c:f>'Direct Use (MW)'!$B$6:$B$15</c:f>
              <c:numCache>
                <c:formatCode>#,##0.0</c:formatCode>
                <c:ptCount val="10"/>
                <c:pt idx="0">
                  <c:v>6089</c:v>
                </c:pt>
                <c:pt idx="1">
                  <c:v>2843.5</c:v>
                </c:pt>
                <c:pt idx="2">
                  <c:v>2173</c:v>
                </c:pt>
                <c:pt idx="3">
                  <c:v>2086.17</c:v>
                </c:pt>
                <c:pt idx="4">
                  <c:v>986</c:v>
                </c:pt>
                <c:pt idx="5">
                  <c:v>825</c:v>
                </c:pt>
                <c:pt idx="6">
                  <c:v>615.90999999999985</c:v>
                </c:pt>
                <c:pt idx="7">
                  <c:v>614.6</c:v>
                </c:pt>
                <c:pt idx="8">
                  <c:v>478</c:v>
                </c:pt>
                <c:pt idx="9">
                  <c:v>365</c:v>
                </c:pt>
              </c:numCache>
            </c:numRef>
          </c:val>
        </c:ser>
        <c:dLbls>
          <c:showLegendKey val="0"/>
          <c:showVal val="0"/>
          <c:showCatName val="0"/>
          <c:showSerName val="0"/>
          <c:showPercent val="0"/>
          <c:showBubbleSize val="0"/>
        </c:dLbls>
        <c:gapWidth val="150"/>
        <c:axId val="134657152"/>
        <c:axId val="134658688"/>
      </c:barChart>
      <c:catAx>
        <c:axId val="134657152"/>
        <c:scaling>
          <c:orientation val="maxMin"/>
        </c:scaling>
        <c:delete val="0"/>
        <c:axPos val="l"/>
        <c:majorTickMark val="out"/>
        <c:minorTickMark val="none"/>
        <c:tickLblPos val="nextTo"/>
        <c:txPr>
          <a:bodyPr/>
          <a:lstStyle/>
          <a:p>
            <a:pPr>
              <a:defRPr sz="1100"/>
            </a:pPr>
            <a:endParaRPr lang="en-US"/>
          </a:p>
        </c:txPr>
        <c:crossAx val="134658688"/>
        <c:crosses val="autoZero"/>
        <c:auto val="1"/>
        <c:lblAlgn val="ctr"/>
        <c:lblOffset val="100"/>
        <c:noMultiLvlLbl val="0"/>
      </c:catAx>
      <c:valAx>
        <c:axId val="134658688"/>
        <c:scaling>
          <c:orientation val="minMax"/>
        </c:scaling>
        <c:delete val="0"/>
        <c:axPos val="b"/>
        <c:majorGridlines/>
        <c:title>
          <c:tx>
            <c:rich>
              <a:bodyPr rot="0" vert="horz"/>
              <a:lstStyle/>
              <a:p>
                <a:pPr>
                  <a:defRPr sz="1100" b="0"/>
                </a:pPr>
                <a:r>
                  <a:rPr lang="en-US" sz="1100" b="0"/>
                  <a:t>Megawatts</a:t>
                </a:r>
              </a:p>
            </c:rich>
          </c:tx>
          <c:layout>
            <c:manualLayout>
              <c:xMode val="edge"/>
              <c:yMode val="edge"/>
              <c:x val="0.46245757238460378"/>
              <c:y val="0.90801401183547714"/>
            </c:manualLayout>
          </c:layout>
          <c:overlay val="0"/>
        </c:title>
        <c:numFmt formatCode="#,##0" sourceLinked="0"/>
        <c:majorTickMark val="out"/>
        <c:minorTickMark val="none"/>
        <c:tickLblPos val="nextTo"/>
        <c:crossAx val="134657152"/>
        <c:crosses val="max"/>
        <c:crossBetween val="between"/>
      </c:valAx>
      <c:spPr>
        <a:ln>
          <a:solidFill>
            <a:schemeClr val="bg1">
              <a:lumMod val="75000"/>
            </a:schemeClr>
          </a:solidFill>
        </a:ln>
      </c:spPr>
    </c:plotArea>
    <c:plotVisOnly val="1"/>
    <c:dispBlanksAs val="gap"/>
    <c:showDLblsOverMax val="0"/>
  </c:chart>
  <c:spPr>
    <a:ln>
      <a:noFill/>
    </a:ln>
  </c:spPr>
  <c:txPr>
    <a:bodyPr/>
    <a:lstStyle/>
    <a:p>
      <a:pPr>
        <a:defRPr sz="1000">
          <a:latin typeface="Arial" panose="020B0604020202020204" pitchFamily="34" charset="0"/>
          <a:cs typeface="Arial" panose="020B0604020202020204" pitchFamily="34" charset="0"/>
        </a:defRPr>
      </a:pPr>
      <a:endParaRPr lang="en-US"/>
    </a:p>
  </c:txPr>
  <c:externalData r:id="rId2">
    <c:autoUpdate val="0"/>
  </c:externalData>
  <c:userShapes r:id="rId3"/>
</c:chartSpace>
</file>

<file path=ppt/charts/chart1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4988908728579726"/>
          <c:y val="0.14021718752547235"/>
          <c:w val="0.6868886819088702"/>
          <c:h val="0.6893552028822485"/>
        </c:manualLayout>
      </c:layout>
      <c:barChart>
        <c:barDir val="bar"/>
        <c:grouping val="clustered"/>
        <c:varyColors val="0"/>
        <c:ser>
          <c:idx val="0"/>
          <c:order val="0"/>
          <c:tx>
            <c:v>BP leading countries</c:v>
          </c:tx>
          <c:invertIfNegative val="0"/>
          <c:cat>
            <c:strRef>
              <c:f>'Leading Countries'!$A$6:$A$18</c:f>
              <c:strCache>
                <c:ptCount val="13"/>
                <c:pt idx="0">
                  <c:v>United States</c:v>
                </c:pt>
                <c:pt idx="1">
                  <c:v>Philippines</c:v>
                </c:pt>
                <c:pt idx="2">
                  <c:v>Indonesia</c:v>
                </c:pt>
                <c:pt idx="3">
                  <c:v>Italy</c:v>
                </c:pt>
                <c:pt idx="4">
                  <c:v>New Zealand</c:v>
                </c:pt>
                <c:pt idx="5">
                  <c:v>Mexico</c:v>
                </c:pt>
                <c:pt idx="6">
                  <c:v>Iceland</c:v>
                </c:pt>
                <c:pt idx="7">
                  <c:v>Japan</c:v>
                </c:pt>
                <c:pt idx="8">
                  <c:v>Kenya</c:v>
                </c:pt>
                <c:pt idx="9">
                  <c:v>Turkey</c:v>
                </c:pt>
                <c:pt idx="10">
                  <c:v>Costa Rica</c:v>
                </c:pt>
                <c:pt idx="11">
                  <c:v>El Salvador</c:v>
                </c:pt>
                <c:pt idx="12">
                  <c:v>Nicaragua</c:v>
                </c:pt>
              </c:strCache>
            </c:strRef>
          </c:cat>
          <c:val>
            <c:numRef>
              <c:f>'Leading Countries'!$B$6:$B$18</c:f>
              <c:numCache>
                <c:formatCode>#,##0</c:formatCode>
                <c:ptCount val="13"/>
                <c:pt idx="0">
                  <c:v>3442</c:v>
                </c:pt>
                <c:pt idx="1">
                  <c:v>1868</c:v>
                </c:pt>
                <c:pt idx="2">
                  <c:v>1339</c:v>
                </c:pt>
                <c:pt idx="3">
                  <c:v>875.5</c:v>
                </c:pt>
                <c:pt idx="4">
                  <c:v>855.09999999999991</c:v>
                </c:pt>
                <c:pt idx="5">
                  <c:v>823.4</c:v>
                </c:pt>
                <c:pt idx="6">
                  <c:v>665</c:v>
                </c:pt>
                <c:pt idx="7">
                  <c:v>503</c:v>
                </c:pt>
                <c:pt idx="8">
                  <c:v>252.5</c:v>
                </c:pt>
                <c:pt idx="9">
                  <c:v>226.20099999999999</c:v>
                </c:pt>
                <c:pt idx="10">
                  <c:v>208</c:v>
                </c:pt>
                <c:pt idx="11">
                  <c:v>204.4</c:v>
                </c:pt>
                <c:pt idx="12">
                  <c:v>159.5</c:v>
                </c:pt>
              </c:numCache>
            </c:numRef>
          </c:val>
        </c:ser>
        <c:dLbls>
          <c:showLegendKey val="0"/>
          <c:showVal val="0"/>
          <c:showCatName val="0"/>
          <c:showSerName val="0"/>
          <c:showPercent val="0"/>
          <c:showBubbleSize val="0"/>
        </c:dLbls>
        <c:gapWidth val="150"/>
        <c:axId val="134908160"/>
        <c:axId val="134979968"/>
      </c:barChart>
      <c:catAx>
        <c:axId val="134908160"/>
        <c:scaling>
          <c:orientation val="maxMin"/>
        </c:scaling>
        <c:delete val="0"/>
        <c:axPos val="l"/>
        <c:title>
          <c:tx>
            <c:rich>
              <a:bodyPr rot="0" vert="horz"/>
              <a:lstStyle/>
              <a:p>
                <a:pPr>
                  <a:defRPr b="0" i="1"/>
                </a:pPr>
                <a:r>
                  <a:rPr lang="en-US" b="0" i="1"/>
                  <a:t>Source: BP</a:t>
                </a:r>
              </a:p>
            </c:rich>
          </c:tx>
          <c:layout>
            <c:manualLayout>
              <c:xMode val="edge"/>
              <c:yMode val="edge"/>
              <c:x val="0.76109236852750251"/>
              <c:y val="0.74427430868405131"/>
            </c:manualLayout>
          </c:layout>
          <c:overlay val="0"/>
          <c:spPr>
            <a:solidFill>
              <a:schemeClr val="bg1"/>
            </a:solidFill>
            <a:ln>
              <a:solidFill>
                <a:schemeClr val="bg1">
                  <a:lumMod val="75000"/>
                </a:schemeClr>
              </a:solidFill>
            </a:ln>
          </c:spPr>
        </c:title>
        <c:majorTickMark val="out"/>
        <c:minorTickMark val="none"/>
        <c:tickLblPos val="nextTo"/>
        <c:txPr>
          <a:bodyPr/>
          <a:lstStyle/>
          <a:p>
            <a:pPr>
              <a:defRPr sz="1100"/>
            </a:pPr>
            <a:endParaRPr lang="en-US"/>
          </a:p>
        </c:txPr>
        <c:crossAx val="134979968"/>
        <c:crosses val="autoZero"/>
        <c:auto val="1"/>
        <c:lblAlgn val="ctr"/>
        <c:lblOffset val="100"/>
        <c:noMultiLvlLbl val="0"/>
      </c:catAx>
      <c:valAx>
        <c:axId val="134979968"/>
        <c:scaling>
          <c:orientation val="minMax"/>
        </c:scaling>
        <c:delete val="0"/>
        <c:axPos val="b"/>
        <c:majorGridlines/>
        <c:title>
          <c:tx>
            <c:rich>
              <a:bodyPr rot="0" vert="horz"/>
              <a:lstStyle/>
              <a:p>
                <a:pPr>
                  <a:defRPr sz="1100" b="0"/>
                </a:pPr>
                <a:r>
                  <a:rPr lang="en-US" sz="1100" b="0"/>
                  <a:t>Megawatts</a:t>
                </a:r>
              </a:p>
            </c:rich>
          </c:tx>
          <c:layout>
            <c:manualLayout>
              <c:xMode val="edge"/>
              <c:yMode val="edge"/>
              <c:x val="0.46245757238460378"/>
              <c:y val="0.90801401183547714"/>
            </c:manualLayout>
          </c:layout>
          <c:overlay val="0"/>
        </c:title>
        <c:numFmt formatCode="#,##0" sourceLinked="1"/>
        <c:majorTickMark val="out"/>
        <c:minorTickMark val="none"/>
        <c:tickLblPos val="nextTo"/>
        <c:crossAx val="134908160"/>
        <c:crosses val="max"/>
        <c:crossBetween val="between"/>
      </c:valAx>
      <c:spPr>
        <a:ln>
          <a:solidFill>
            <a:schemeClr val="bg1">
              <a:lumMod val="75000"/>
            </a:schemeClr>
          </a:solidFill>
        </a:ln>
      </c:spPr>
    </c:plotArea>
    <c:plotVisOnly val="1"/>
    <c:dispBlanksAs val="gap"/>
    <c:showDLblsOverMax val="0"/>
  </c:chart>
  <c:spPr>
    <a:ln>
      <a:noFill/>
    </a:ln>
  </c:spPr>
  <c:txPr>
    <a:bodyPr/>
    <a:lstStyle/>
    <a:p>
      <a:pPr>
        <a:defRPr sz="1000">
          <a:latin typeface="Arial" panose="020B0604020202020204" pitchFamily="34" charset="0"/>
          <a:cs typeface="Arial" panose="020B0604020202020204" pitchFamily="34" charset="0"/>
        </a:defRPr>
      </a:pPr>
      <a:endParaRPr lang="en-US"/>
    </a:p>
  </c:txPr>
  <c:externalData r:id="rId2">
    <c:autoUpdate val="0"/>
  </c:externalData>
  <c:userShapes r:id="rId3"/>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b="0" i="0" u="none" strike="noStrike" baseline="0">
                <a:solidFill>
                  <a:srgbClr val="000000"/>
                </a:solidFill>
                <a:latin typeface="Arial"/>
                <a:ea typeface="Arial"/>
                <a:cs typeface="Arial"/>
              </a:defRPr>
            </a:pPr>
            <a:r>
              <a:rPr lang="en-US" sz="1200" dirty="0"/>
              <a:t>Average Global Temperature and Atmospheric Carbon Dioxide Concentration, 1880-2014</a:t>
            </a:r>
          </a:p>
        </c:rich>
      </c:tx>
      <c:layout>
        <c:manualLayout>
          <c:xMode val="edge"/>
          <c:yMode val="edge"/>
          <c:x val="0.12987225244747275"/>
          <c:y val="1.1631808458497667E-3"/>
        </c:manualLayout>
      </c:layout>
      <c:overlay val="0"/>
      <c:spPr>
        <a:noFill/>
        <a:ln w="25400">
          <a:noFill/>
        </a:ln>
      </c:spPr>
    </c:title>
    <c:autoTitleDeleted val="0"/>
    <c:plotArea>
      <c:layout>
        <c:manualLayout>
          <c:layoutTarget val="inner"/>
          <c:xMode val="edge"/>
          <c:yMode val="edge"/>
          <c:x val="0.14118570704977668"/>
          <c:y val="0.15122038082935968"/>
          <c:w val="0.72257010230233365"/>
          <c:h val="0.72305416993032934"/>
        </c:manualLayout>
      </c:layout>
      <c:lineChart>
        <c:grouping val="standard"/>
        <c:varyColors val="0"/>
        <c:ser>
          <c:idx val="1"/>
          <c:order val="0"/>
          <c:tx>
            <c:strRef>
              <c:f>Temp!$B$3</c:f>
              <c:strCache>
                <c:ptCount val="1"/>
                <c:pt idx="0">
                  <c:v>Temperature</c:v>
                </c:pt>
              </c:strCache>
            </c:strRef>
          </c:tx>
          <c:spPr>
            <a:ln w="28575"/>
          </c:spPr>
          <c:marker>
            <c:symbol val="square"/>
            <c:size val="3"/>
            <c:spPr>
              <a:solidFill>
                <a:srgbClr val="000080"/>
              </a:solidFill>
              <a:ln w="28575"/>
            </c:spPr>
          </c:marker>
          <c:cat>
            <c:numRef>
              <c:f>'CO2'!$A$886:$A$1020</c:f>
              <c:numCache>
                <c:formatCode>0</c:formatCode>
                <c:ptCount val="135"/>
                <c:pt idx="0">
                  <c:v>1880</c:v>
                </c:pt>
                <c:pt idx="1">
                  <c:v>1881</c:v>
                </c:pt>
                <c:pt idx="2">
                  <c:v>1882</c:v>
                </c:pt>
                <c:pt idx="3">
                  <c:v>1883</c:v>
                </c:pt>
                <c:pt idx="4">
                  <c:v>1884</c:v>
                </c:pt>
                <c:pt idx="5">
                  <c:v>1885</c:v>
                </c:pt>
                <c:pt idx="6">
                  <c:v>1886</c:v>
                </c:pt>
                <c:pt idx="7">
                  <c:v>1887</c:v>
                </c:pt>
                <c:pt idx="8">
                  <c:v>1888</c:v>
                </c:pt>
                <c:pt idx="9">
                  <c:v>1889</c:v>
                </c:pt>
                <c:pt idx="10">
                  <c:v>1890</c:v>
                </c:pt>
                <c:pt idx="11">
                  <c:v>1891</c:v>
                </c:pt>
                <c:pt idx="12">
                  <c:v>1892</c:v>
                </c:pt>
                <c:pt idx="13">
                  <c:v>1893</c:v>
                </c:pt>
                <c:pt idx="14">
                  <c:v>1894</c:v>
                </c:pt>
                <c:pt idx="15">
                  <c:v>1895</c:v>
                </c:pt>
                <c:pt idx="16">
                  <c:v>1896</c:v>
                </c:pt>
                <c:pt idx="17">
                  <c:v>1897</c:v>
                </c:pt>
                <c:pt idx="18">
                  <c:v>1898</c:v>
                </c:pt>
                <c:pt idx="19">
                  <c:v>1899</c:v>
                </c:pt>
                <c:pt idx="20">
                  <c:v>1900</c:v>
                </c:pt>
                <c:pt idx="21">
                  <c:v>1901</c:v>
                </c:pt>
                <c:pt idx="22">
                  <c:v>1902</c:v>
                </c:pt>
                <c:pt idx="23">
                  <c:v>1903</c:v>
                </c:pt>
                <c:pt idx="24">
                  <c:v>1904</c:v>
                </c:pt>
                <c:pt idx="25">
                  <c:v>1905</c:v>
                </c:pt>
                <c:pt idx="26">
                  <c:v>1906</c:v>
                </c:pt>
                <c:pt idx="27">
                  <c:v>1907</c:v>
                </c:pt>
                <c:pt idx="28">
                  <c:v>1908</c:v>
                </c:pt>
                <c:pt idx="29">
                  <c:v>1909</c:v>
                </c:pt>
                <c:pt idx="30">
                  <c:v>1910</c:v>
                </c:pt>
                <c:pt idx="31">
                  <c:v>1911</c:v>
                </c:pt>
                <c:pt idx="32">
                  <c:v>1912</c:v>
                </c:pt>
                <c:pt idx="33">
                  <c:v>1913</c:v>
                </c:pt>
                <c:pt idx="34">
                  <c:v>1914</c:v>
                </c:pt>
                <c:pt idx="35">
                  <c:v>1915</c:v>
                </c:pt>
                <c:pt idx="36">
                  <c:v>1916</c:v>
                </c:pt>
                <c:pt idx="37">
                  <c:v>1917</c:v>
                </c:pt>
                <c:pt idx="38">
                  <c:v>1918</c:v>
                </c:pt>
                <c:pt idx="39">
                  <c:v>1919</c:v>
                </c:pt>
                <c:pt idx="40">
                  <c:v>1920</c:v>
                </c:pt>
                <c:pt idx="41">
                  <c:v>1921</c:v>
                </c:pt>
                <c:pt idx="42">
                  <c:v>1922</c:v>
                </c:pt>
                <c:pt idx="43">
                  <c:v>1923</c:v>
                </c:pt>
                <c:pt idx="44">
                  <c:v>1924</c:v>
                </c:pt>
                <c:pt idx="45">
                  <c:v>1925</c:v>
                </c:pt>
                <c:pt idx="46">
                  <c:v>1926</c:v>
                </c:pt>
                <c:pt idx="47">
                  <c:v>1927</c:v>
                </c:pt>
                <c:pt idx="48">
                  <c:v>1928</c:v>
                </c:pt>
                <c:pt idx="49">
                  <c:v>1929</c:v>
                </c:pt>
                <c:pt idx="50">
                  <c:v>1930</c:v>
                </c:pt>
                <c:pt idx="51">
                  <c:v>1931</c:v>
                </c:pt>
                <c:pt idx="52">
                  <c:v>1932</c:v>
                </c:pt>
                <c:pt idx="53">
                  <c:v>1933</c:v>
                </c:pt>
                <c:pt idx="54">
                  <c:v>1934</c:v>
                </c:pt>
                <c:pt idx="55">
                  <c:v>1935</c:v>
                </c:pt>
                <c:pt idx="56">
                  <c:v>1936</c:v>
                </c:pt>
                <c:pt idx="57">
                  <c:v>1937</c:v>
                </c:pt>
                <c:pt idx="58">
                  <c:v>1938</c:v>
                </c:pt>
                <c:pt idx="59">
                  <c:v>1939</c:v>
                </c:pt>
                <c:pt idx="60">
                  <c:v>1940</c:v>
                </c:pt>
                <c:pt idx="61">
                  <c:v>1941</c:v>
                </c:pt>
                <c:pt idx="62">
                  <c:v>1942</c:v>
                </c:pt>
                <c:pt idx="63">
                  <c:v>1943</c:v>
                </c:pt>
                <c:pt idx="64">
                  <c:v>1944</c:v>
                </c:pt>
                <c:pt idx="65">
                  <c:v>1945</c:v>
                </c:pt>
                <c:pt idx="66">
                  <c:v>1946</c:v>
                </c:pt>
                <c:pt idx="67">
                  <c:v>1947</c:v>
                </c:pt>
                <c:pt idx="68">
                  <c:v>1948</c:v>
                </c:pt>
                <c:pt idx="69">
                  <c:v>1949</c:v>
                </c:pt>
                <c:pt idx="70">
                  <c:v>1950</c:v>
                </c:pt>
                <c:pt idx="71">
                  <c:v>1951</c:v>
                </c:pt>
                <c:pt idx="72">
                  <c:v>1952</c:v>
                </c:pt>
                <c:pt idx="73">
                  <c:v>1953</c:v>
                </c:pt>
                <c:pt idx="74">
                  <c:v>1954</c:v>
                </c:pt>
                <c:pt idx="75">
                  <c:v>1955</c:v>
                </c:pt>
                <c:pt idx="76">
                  <c:v>1956</c:v>
                </c:pt>
                <c:pt idx="77">
                  <c:v>1957</c:v>
                </c:pt>
                <c:pt idx="78">
                  <c:v>1958</c:v>
                </c:pt>
                <c:pt idx="79">
                  <c:v>1959</c:v>
                </c:pt>
                <c:pt idx="80">
                  <c:v>1960</c:v>
                </c:pt>
                <c:pt idx="81">
                  <c:v>1961</c:v>
                </c:pt>
                <c:pt idx="82">
                  <c:v>1962</c:v>
                </c:pt>
                <c:pt idx="83">
                  <c:v>1963</c:v>
                </c:pt>
                <c:pt idx="84">
                  <c:v>1964</c:v>
                </c:pt>
                <c:pt idx="85">
                  <c:v>1965</c:v>
                </c:pt>
                <c:pt idx="86">
                  <c:v>1966</c:v>
                </c:pt>
                <c:pt idx="87">
                  <c:v>1967</c:v>
                </c:pt>
                <c:pt idx="88">
                  <c:v>1968</c:v>
                </c:pt>
                <c:pt idx="89">
                  <c:v>1969</c:v>
                </c:pt>
                <c:pt idx="90">
                  <c:v>1970</c:v>
                </c:pt>
                <c:pt idx="91">
                  <c:v>1971</c:v>
                </c:pt>
                <c:pt idx="92">
                  <c:v>1972</c:v>
                </c:pt>
                <c:pt idx="93">
                  <c:v>1973</c:v>
                </c:pt>
                <c:pt idx="94">
                  <c:v>1974</c:v>
                </c:pt>
                <c:pt idx="95">
                  <c:v>1975</c:v>
                </c:pt>
                <c:pt idx="96">
                  <c:v>1976</c:v>
                </c:pt>
                <c:pt idx="97">
                  <c:v>1977</c:v>
                </c:pt>
                <c:pt idx="98">
                  <c:v>1978</c:v>
                </c:pt>
                <c:pt idx="99">
                  <c:v>1979</c:v>
                </c:pt>
                <c:pt idx="100">
                  <c:v>1980</c:v>
                </c:pt>
                <c:pt idx="101">
                  <c:v>1981</c:v>
                </c:pt>
                <c:pt idx="102">
                  <c:v>1982</c:v>
                </c:pt>
                <c:pt idx="103">
                  <c:v>1983</c:v>
                </c:pt>
                <c:pt idx="104">
                  <c:v>1984</c:v>
                </c:pt>
                <c:pt idx="105">
                  <c:v>1985</c:v>
                </c:pt>
                <c:pt idx="106">
                  <c:v>1986</c:v>
                </c:pt>
                <c:pt idx="107">
                  <c:v>1987</c:v>
                </c:pt>
                <c:pt idx="108">
                  <c:v>1988</c:v>
                </c:pt>
                <c:pt idx="109">
                  <c:v>1989</c:v>
                </c:pt>
                <c:pt idx="110">
                  <c:v>1990</c:v>
                </c:pt>
                <c:pt idx="111">
                  <c:v>1991</c:v>
                </c:pt>
                <c:pt idx="112">
                  <c:v>1992</c:v>
                </c:pt>
                <c:pt idx="113">
                  <c:v>1993</c:v>
                </c:pt>
                <c:pt idx="114">
                  <c:v>1994</c:v>
                </c:pt>
                <c:pt idx="115">
                  <c:v>1995</c:v>
                </c:pt>
                <c:pt idx="116">
                  <c:v>1996</c:v>
                </c:pt>
                <c:pt idx="117">
                  <c:v>1997</c:v>
                </c:pt>
                <c:pt idx="118">
                  <c:v>1998</c:v>
                </c:pt>
                <c:pt idx="119">
                  <c:v>1999</c:v>
                </c:pt>
                <c:pt idx="120">
                  <c:v>2000</c:v>
                </c:pt>
                <c:pt idx="121">
                  <c:v>2001</c:v>
                </c:pt>
                <c:pt idx="122">
                  <c:v>2002</c:v>
                </c:pt>
                <c:pt idx="123">
                  <c:v>2003</c:v>
                </c:pt>
                <c:pt idx="124">
                  <c:v>2004</c:v>
                </c:pt>
                <c:pt idx="125">
                  <c:v>2005</c:v>
                </c:pt>
                <c:pt idx="126">
                  <c:v>2006</c:v>
                </c:pt>
                <c:pt idx="127">
                  <c:v>2007</c:v>
                </c:pt>
                <c:pt idx="128">
                  <c:v>2008</c:v>
                </c:pt>
                <c:pt idx="129">
                  <c:v>2009</c:v>
                </c:pt>
                <c:pt idx="130">
                  <c:v>2010</c:v>
                </c:pt>
                <c:pt idx="131">
                  <c:v>2011</c:v>
                </c:pt>
                <c:pt idx="132">
                  <c:v>2012</c:v>
                </c:pt>
                <c:pt idx="133">
                  <c:v>2013</c:v>
                </c:pt>
                <c:pt idx="134">
                  <c:v>2014</c:v>
                </c:pt>
              </c:numCache>
            </c:numRef>
          </c:cat>
          <c:val>
            <c:numRef>
              <c:f>Temp!$B$6:$B$140</c:f>
              <c:numCache>
                <c:formatCode>0.00</c:formatCode>
                <c:ptCount val="135"/>
                <c:pt idx="0">
                  <c:v>13.79</c:v>
                </c:pt>
                <c:pt idx="1">
                  <c:v>13.87</c:v>
                </c:pt>
                <c:pt idx="2">
                  <c:v>13.84</c:v>
                </c:pt>
                <c:pt idx="3">
                  <c:v>13.81</c:v>
                </c:pt>
                <c:pt idx="4">
                  <c:v>13.73</c:v>
                </c:pt>
                <c:pt idx="5">
                  <c:v>13.75</c:v>
                </c:pt>
                <c:pt idx="6">
                  <c:v>13.76</c:v>
                </c:pt>
                <c:pt idx="7">
                  <c:v>13.69</c:v>
                </c:pt>
                <c:pt idx="8">
                  <c:v>13.81</c:v>
                </c:pt>
                <c:pt idx="9">
                  <c:v>13.9</c:v>
                </c:pt>
                <c:pt idx="10">
                  <c:v>13.67</c:v>
                </c:pt>
                <c:pt idx="11">
                  <c:v>13.73</c:v>
                </c:pt>
                <c:pt idx="12">
                  <c:v>13.69</c:v>
                </c:pt>
                <c:pt idx="13">
                  <c:v>13.64</c:v>
                </c:pt>
                <c:pt idx="14">
                  <c:v>13.68</c:v>
                </c:pt>
                <c:pt idx="15">
                  <c:v>13.75</c:v>
                </c:pt>
                <c:pt idx="16">
                  <c:v>13.83</c:v>
                </c:pt>
                <c:pt idx="17">
                  <c:v>13.82</c:v>
                </c:pt>
                <c:pt idx="18">
                  <c:v>13.69</c:v>
                </c:pt>
                <c:pt idx="19">
                  <c:v>13.8</c:v>
                </c:pt>
                <c:pt idx="20">
                  <c:v>13.85</c:v>
                </c:pt>
                <c:pt idx="21">
                  <c:v>13.79</c:v>
                </c:pt>
                <c:pt idx="22">
                  <c:v>13.7</c:v>
                </c:pt>
                <c:pt idx="23">
                  <c:v>13.64</c:v>
                </c:pt>
                <c:pt idx="24">
                  <c:v>13.56</c:v>
                </c:pt>
                <c:pt idx="25">
                  <c:v>13.71</c:v>
                </c:pt>
                <c:pt idx="26">
                  <c:v>13.74</c:v>
                </c:pt>
                <c:pt idx="27">
                  <c:v>13.58</c:v>
                </c:pt>
                <c:pt idx="28">
                  <c:v>13.57</c:v>
                </c:pt>
                <c:pt idx="29">
                  <c:v>13.53</c:v>
                </c:pt>
                <c:pt idx="30">
                  <c:v>13.54</c:v>
                </c:pt>
                <c:pt idx="31">
                  <c:v>13.56</c:v>
                </c:pt>
                <c:pt idx="32">
                  <c:v>13.59</c:v>
                </c:pt>
                <c:pt idx="33">
                  <c:v>13.61</c:v>
                </c:pt>
                <c:pt idx="34">
                  <c:v>13.78</c:v>
                </c:pt>
                <c:pt idx="35">
                  <c:v>13.84</c:v>
                </c:pt>
                <c:pt idx="36">
                  <c:v>13.65</c:v>
                </c:pt>
                <c:pt idx="37">
                  <c:v>13.57</c:v>
                </c:pt>
                <c:pt idx="38">
                  <c:v>13.69</c:v>
                </c:pt>
                <c:pt idx="39">
                  <c:v>13.71</c:v>
                </c:pt>
                <c:pt idx="40">
                  <c:v>13.73</c:v>
                </c:pt>
                <c:pt idx="41">
                  <c:v>13.8</c:v>
                </c:pt>
                <c:pt idx="42">
                  <c:v>13.71</c:v>
                </c:pt>
                <c:pt idx="43">
                  <c:v>13.75</c:v>
                </c:pt>
                <c:pt idx="44">
                  <c:v>13.76</c:v>
                </c:pt>
                <c:pt idx="45">
                  <c:v>13.79</c:v>
                </c:pt>
                <c:pt idx="46">
                  <c:v>13.91</c:v>
                </c:pt>
                <c:pt idx="47">
                  <c:v>13.82</c:v>
                </c:pt>
                <c:pt idx="48">
                  <c:v>13.84</c:v>
                </c:pt>
                <c:pt idx="49">
                  <c:v>13.69</c:v>
                </c:pt>
                <c:pt idx="50">
                  <c:v>13.88</c:v>
                </c:pt>
                <c:pt idx="51">
                  <c:v>13.93</c:v>
                </c:pt>
                <c:pt idx="52">
                  <c:v>13.89</c:v>
                </c:pt>
                <c:pt idx="53">
                  <c:v>13.75</c:v>
                </c:pt>
                <c:pt idx="54">
                  <c:v>13.91</c:v>
                </c:pt>
                <c:pt idx="55">
                  <c:v>13.85</c:v>
                </c:pt>
                <c:pt idx="56">
                  <c:v>13.9</c:v>
                </c:pt>
                <c:pt idx="57">
                  <c:v>14.03</c:v>
                </c:pt>
                <c:pt idx="58">
                  <c:v>14.06</c:v>
                </c:pt>
                <c:pt idx="59">
                  <c:v>14.01</c:v>
                </c:pt>
                <c:pt idx="60">
                  <c:v>14.07</c:v>
                </c:pt>
                <c:pt idx="61">
                  <c:v>14.08</c:v>
                </c:pt>
                <c:pt idx="62">
                  <c:v>14.05</c:v>
                </c:pt>
                <c:pt idx="63">
                  <c:v>14.06</c:v>
                </c:pt>
                <c:pt idx="64">
                  <c:v>14.14</c:v>
                </c:pt>
                <c:pt idx="65">
                  <c:v>14.01</c:v>
                </c:pt>
                <c:pt idx="66">
                  <c:v>13.93</c:v>
                </c:pt>
                <c:pt idx="67">
                  <c:v>13.96</c:v>
                </c:pt>
                <c:pt idx="68">
                  <c:v>13.9</c:v>
                </c:pt>
                <c:pt idx="69">
                  <c:v>13.89</c:v>
                </c:pt>
                <c:pt idx="70">
                  <c:v>13.81</c:v>
                </c:pt>
                <c:pt idx="71">
                  <c:v>13.94</c:v>
                </c:pt>
                <c:pt idx="72">
                  <c:v>14.02</c:v>
                </c:pt>
                <c:pt idx="73">
                  <c:v>14.09</c:v>
                </c:pt>
                <c:pt idx="74">
                  <c:v>13.89</c:v>
                </c:pt>
                <c:pt idx="75">
                  <c:v>13.88</c:v>
                </c:pt>
                <c:pt idx="76">
                  <c:v>13.82</c:v>
                </c:pt>
                <c:pt idx="77">
                  <c:v>14.03</c:v>
                </c:pt>
                <c:pt idx="78">
                  <c:v>14.05</c:v>
                </c:pt>
                <c:pt idx="79">
                  <c:v>14.03</c:v>
                </c:pt>
                <c:pt idx="80">
                  <c:v>13.96</c:v>
                </c:pt>
                <c:pt idx="81">
                  <c:v>14.05</c:v>
                </c:pt>
                <c:pt idx="82">
                  <c:v>14.04</c:v>
                </c:pt>
                <c:pt idx="83">
                  <c:v>14.08</c:v>
                </c:pt>
                <c:pt idx="84">
                  <c:v>13.81</c:v>
                </c:pt>
                <c:pt idx="85">
                  <c:v>13.9</c:v>
                </c:pt>
                <c:pt idx="86">
                  <c:v>13.96</c:v>
                </c:pt>
                <c:pt idx="87">
                  <c:v>13.99</c:v>
                </c:pt>
                <c:pt idx="88">
                  <c:v>13.95</c:v>
                </c:pt>
                <c:pt idx="89">
                  <c:v>14.06</c:v>
                </c:pt>
                <c:pt idx="90">
                  <c:v>14.04</c:v>
                </c:pt>
                <c:pt idx="91">
                  <c:v>13.93</c:v>
                </c:pt>
                <c:pt idx="92">
                  <c:v>14.02</c:v>
                </c:pt>
                <c:pt idx="93">
                  <c:v>14.15</c:v>
                </c:pt>
                <c:pt idx="94">
                  <c:v>13.93</c:v>
                </c:pt>
                <c:pt idx="95">
                  <c:v>13.99</c:v>
                </c:pt>
                <c:pt idx="96">
                  <c:v>13.88</c:v>
                </c:pt>
                <c:pt idx="97">
                  <c:v>14.14</c:v>
                </c:pt>
                <c:pt idx="98">
                  <c:v>14.05</c:v>
                </c:pt>
                <c:pt idx="99">
                  <c:v>14.11</c:v>
                </c:pt>
                <c:pt idx="100">
                  <c:v>14.22</c:v>
                </c:pt>
                <c:pt idx="101">
                  <c:v>14.28</c:v>
                </c:pt>
                <c:pt idx="102">
                  <c:v>14.09</c:v>
                </c:pt>
                <c:pt idx="103">
                  <c:v>14.27</c:v>
                </c:pt>
                <c:pt idx="104">
                  <c:v>14.11</c:v>
                </c:pt>
                <c:pt idx="105">
                  <c:v>14.08</c:v>
                </c:pt>
                <c:pt idx="106">
                  <c:v>14.14</c:v>
                </c:pt>
                <c:pt idx="107">
                  <c:v>14.28</c:v>
                </c:pt>
                <c:pt idx="108">
                  <c:v>14.35</c:v>
                </c:pt>
                <c:pt idx="109">
                  <c:v>14.24</c:v>
                </c:pt>
                <c:pt idx="110">
                  <c:v>14.39</c:v>
                </c:pt>
                <c:pt idx="111">
                  <c:v>14.38</c:v>
                </c:pt>
                <c:pt idx="112">
                  <c:v>14.19</c:v>
                </c:pt>
                <c:pt idx="113">
                  <c:v>14.2</c:v>
                </c:pt>
                <c:pt idx="114">
                  <c:v>14.28</c:v>
                </c:pt>
                <c:pt idx="115">
                  <c:v>14.42</c:v>
                </c:pt>
                <c:pt idx="116">
                  <c:v>14.32</c:v>
                </c:pt>
                <c:pt idx="117">
                  <c:v>14.45</c:v>
                </c:pt>
                <c:pt idx="118">
                  <c:v>14.61</c:v>
                </c:pt>
                <c:pt idx="119">
                  <c:v>14.39</c:v>
                </c:pt>
                <c:pt idx="120">
                  <c:v>14.4</c:v>
                </c:pt>
                <c:pt idx="121">
                  <c:v>14.52</c:v>
                </c:pt>
                <c:pt idx="122">
                  <c:v>14.6</c:v>
                </c:pt>
                <c:pt idx="123">
                  <c:v>14.59</c:v>
                </c:pt>
                <c:pt idx="124">
                  <c:v>14.51</c:v>
                </c:pt>
                <c:pt idx="125">
                  <c:v>14.65</c:v>
                </c:pt>
                <c:pt idx="126">
                  <c:v>14.59</c:v>
                </c:pt>
                <c:pt idx="127">
                  <c:v>14.62</c:v>
                </c:pt>
                <c:pt idx="128">
                  <c:v>14.49</c:v>
                </c:pt>
                <c:pt idx="129">
                  <c:v>14.59</c:v>
                </c:pt>
                <c:pt idx="130">
                  <c:v>14.66</c:v>
                </c:pt>
                <c:pt idx="131">
                  <c:v>14.55</c:v>
                </c:pt>
                <c:pt idx="132">
                  <c:v>14.57</c:v>
                </c:pt>
                <c:pt idx="133">
                  <c:v>14.6</c:v>
                </c:pt>
                <c:pt idx="134">
                  <c:v>14.68</c:v>
                </c:pt>
              </c:numCache>
            </c:numRef>
          </c:val>
          <c:smooth val="0"/>
        </c:ser>
        <c:dLbls>
          <c:showLegendKey val="0"/>
          <c:showVal val="0"/>
          <c:showCatName val="0"/>
          <c:showSerName val="0"/>
          <c:showPercent val="0"/>
          <c:showBubbleSize val="0"/>
        </c:dLbls>
        <c:marker val="1"/>
        <c:smooth val="0"/>
        <c:axId val="104392960"/>
        <c:axId val="104399232"/>
      </c:lineChart>
      <c:lineChart>
        <c:grouping val="standard"/>
        <c:varyColors val="0"/>
        <c:ser>
          <c:idx val="0"/>
          <c:order val="1"/>
          <c:tx>
            <c:strRef>
              <c:f>'CO2'!$B$3</c:f>
              <c:strCache>
                <c:ptCount val="1"/>
                <c:pt idx="0">
                  <c:v>Concentration</c:v>
                </c:pt>
              </c:strCache>
            </c:strRef>
          </c:tx>
          <c:spPr>
            <a:ln w="28575">
              <a:solidFill>
                <a:srgbClr val="000080"/>
              </a:solidFill>
            </a:ln>
          </c:spPr>
          <c:marker>
            <c:symbol val="none"/>
          </c:marker>
          <c:cat>
            <c:numRef>
              <c:f>'CO2'!$A$886:$A$1020</c:f>
              <c:numCache>
                <c:formatCode>0</c:formatCode>
                <c:ptCount val="135"/>
                <c:pt idx="0">
                  <c:v>1880</c:v>
                </c:pt>
                <c:pt idx="1">
                  <c:v>1881</c:v>
                </c:pt>
                <c:pt idx="2">
                  <c:v>1882</c:v>
                </c:pt>
                <c:pt idx="3">
                  <c:v>1883</c:v>
                </c:pt>
                <c:pt idx="4">
                  <c:v>1884</c:v>
                </c:pt>
                <c:pt idx="5">
                  <c:v>1885</c:v>
                </c:pt>
                <c:pt idx="6">
                  <c:v>1886</c:v>
                </c:pt>
                <c:pt idx="7">
                  <c:v>1887</c:v>
                </c:pt>
                <c:pt idx="8">
                  <c:v>1888</c:v>
                </c:pt>
                <c:pt idx="9">
                  <c:v>1889</c:v>
                </c:pt>
                <c:pt idx="10">
                  <c:v>1890</c:v>
                </c:pt>
                <c:pt idx="11">
                  <c:v>1891</c:v>
                </c:pt>
                <c:pt idx="12">
                  <c:v>1892</c:v>
                </c:pt>
                <c:pt idx="13">
                  <c:v>1893</c:v>
                </c:pt>
                <c:pt idx="14">
                  <c:v>1894</c:v>
                </c:pt>
                <c:pt idx="15">
                  <c:v>1895</c:v>
                </c:pt>
                <c:pt idx="16">
                  <c:v>1896</c:v>
                </c:pt>
                <c:pt idx="17">
                  <c:v>1897</c:v>
                </c:pt>
                <c:pt idx="18">
                  <c:v>1898</c:v>
                </c:pt>
                <c:pt idx="19">
                  <c:v>1899</c:v>
                </c:pt>
                <c:pt idx="20">
                  <c:v>1900</c:v>
                </c:pt>
                <c:pt idx="21">
                  <c:v>1901</c:v>
                </c:pt>
                <c:pt idx="22">
                  <c:v>1902</c:v>
                </c:pt>
                <c:pt idx="23">
                  <c:v>1903</c:v>
                </c:pt>
                <c:pt idx="24">
                  <c:v>1904</c:v>
                </c:pt>
                <c:pt idx="25">
                  <c:v>1905</c:v>
                </c:pt>
                <c:pt idx="26">
                  <c:v>1906</c:v>
                </c:pt>
                <c:pt idx="27">
                  <c:v>1907</c:v>
                </c:pt>
                <c:pt idx="28">
                  <c:v>1908</c:v>
                </c:pt>
                <c:pt idx="29">
                  <c:v>1909</c:v>
                </c:pt>
                <c:pt idx="30">
                  <c:v>1910</c:v>
                </c:pt>
                <c:pt idx="31">
                  <c:v>1911</c:v>
                </c:pt>
                <c:pt idx="32">
                  <c:v>1912</c:v>
                </c:pt>
                <c:pt idx="33">
                  <c:v>1913</c:v>
                </c:pt>
                <c:pt idx="34">
                  <c:v>1914</c:v>
                </c:pt>
                <c:pt idx="35">
                  <c:v>1915</c:v>
                </c:pt>
                <c:pt idx="36">
                  <c:v>1916</c:v>
                </c:pt>
                <c:pt idx="37">
                  <c:v>1917</c:v>
                </c:pt>
                <c:pt idx="38">
                  <c:v>1918</c:v>
                </c:pt>
                <c:pt idx="39">
                  <c:v>1919</c:v>
                </c:pt>
                <c:pt idx="40">
                  <c:v>1920</c:v>
                </c:pt>
                <c:pt idx="41">
                  <c:v>1921</c:v>
                </c:pt>
                <c:pt idx="42">
                  <c:v>1922</c:v>
                </c:pt>
                <c:pt idx="43">
                  <c:v>1923</c:v>
                </c:pt>
                <c:pt idx="44">
                  <c:v>1924</c:v>
                </c:pt>
                <c:pt idx="45">
                  <c:v>1925</c:v>
                </c:pt>
                <c:pt idx="46">
                  <c:v>1926</c:v>
                </c:pt>
                <c:pt idx="47">
                  <c:v>1927</c:v>
                </c:pt>
                <c:pt idx="48">
                  <c:v>1928</c:v>
                </c:pt>
                <c:pt idx="49">
                  <c:v>1929</c:v>
                </c:pt>
                <c:pt idx="50">
                  <c:v>1930</c:v>
                </c:pt>
                <c:pt idx="51">
                  <c:v>1931</c:v>
                </c:pt>
                <c:pt idx="52">
                  <c:v>1932</c:v>
                </c:pt>
                <c:pt idx="53">
                  <c:v>1933</c:v>
                </c:pt>
                <c:pt idx="54">
                  <c:v>1934</c:v>
                </c:pt>
                <c:pt idx="55">
                  <c:v>1935</c:v>
                </c:pt>
                <c:pt idx="56">
                  <c:v>1936</c:v>
                </c:pt>
                <c:pt idx="57">
                  <c:v>1937</c:v>
                </c:pt>
                <c:pt idx="58">
                  <c:v>1938</c:v>
                </c:pt>
                <c:pt idx="59">
                  <c:v>1939</c:v>
                </c:pt>
                <c:pt idx="60">
                  <c:v>1940</c:v>
                </c:pt>
                <c:pt idx="61">
                  <c:v>1941</c:v>
                </c:pt>
                <c:pt idx="62">
                  <c:v>1942</c:v>
                </c:pt>
                <c:pt idx="63">
                  <c:v>1943</c:v>
                </c:pt>
                <c:pt idx="64">
                  <c:v>1944</c:v>
                </c:pt>
                <c:pt idx="65">
                  <c:v>1945</c:v>
                </c:pt>
                <c:pt idx="66">
                  <c:v>1946</c:v>
                </c:pt>
                <c:pt idx="67">
                  <c:v>1947</c:v>
                </c:pt>
                <c:pt idx="68">
                  <c:v>1948</c:v>
                </c:pt>
                <c:pt idx="69">
                  <c:v>1949</c:v>
                </c:pt>
                <c:pt idx="70">
                  <c:v>1950</c:v>
                </c:pt>
                <c:pt idx="71">
                  <c:v>1951</c:v>
                </c:pt>
                <c:pt idx="72">
                  <c:v>1952</c:v>
                </c:pt>
                <c:pt idx="73">
                  <c:v>1953</c:v>
                </c:pt>
                <c:pt idx="74">
                  <c:v>1954</c:v>
                </c:pt>
                <c:pt idx="75">
                  <c:v>1955</c:v>
                </c:pt>
                <c:pt idx="76">
                  <c:v>1956</c:v>
                </c:pt>
                <c:pt idx="77">
                  <c:v>1957</c:v>
                </c:pt>
                <c:pt idx="78">
                  <c:v>1958</c:v>
                </c:pt>
                <c:pt idx="79">
                  <c:v>1959</c:v>
                </c:pt>
                <c:pt idx="80">
                  <c:v>1960</c:v>
                </c:pt>
                <c:pt idx="81">
                  <c:v>1961</c:v>
                </c:pt>
                <c:pt idx="82">
                  <c:v>1962</c:v>
                </c:pt>
                <c:pt idx="83">
                  <c:v>1963</c:v>
                </c:pt>
                <c:pt idx="84">
                  <c:v>1964</c:v>
                </c:pt>
                <c:pt idx="85">
                  <c:v>1965</c:v>
                </c:pt>
                <c:pt idx="86">
                  <c:v>1966</c:v>
                </c:pt>
                <c:pt idx="87">
                  <c:v>1967</c:v>
                </c:pt>
                <c:pt idx="88">
                  <c:v>1968</c:v>
                </c:pt>
                <c:pt idx="89">
                  <c:v>1969</c:v>
                </c:pt>
                <c:pt idx="90">
                  <c:v>1970</c:v>
                </c:pt>
                <c:pt idx="91">
                  <c:v>1971</c:v>
                </c:pt>
                <c:pt idx="92">
                  <c:v>1972</c:v>
                </c:pt>
                <c:pt idx="93">
                  <c:v>1973</c:v>
                </c:pt>
                <c:pt idx="94">
                  <c:v>1974</c:v>
                </c:pt>
                <c:pt idx="95">
                  <c:v>1975</c:v>
                </c:pt>
                <c:pt idx="96">
                  <c:v>1976</c:v>
                </c:pt>
                <c:pt idx="97">
                  <c:v>1977</c:v>
                </c:pt>
                <c:pt idx="98">
                  <c:v>1978</c:v>
                </c:pt>
                <c:pt idx="99">
                  <c:v>1979</c:v>
                </c:pt>
                <c:pt idx="100">
                  <c:v>1980</c:v>
                </c:pt>
                <c:pt idx="101">
                  <c:v>1981</c:v>
                </c:pt>
                <c:pt idx="102">
                  <c:v>1982</c:v>
                </c:pt>
                <c:pt idx="103">
                  <c:v>1983</c:v>
                </c:pt>
                <c:pt idx="104">
                  <c:v>1984</c:v>
                </c:pt>
                <c:pt idx="105">
                  <c:v>1985</c:v>
                </c:pt>
                <c:pt idx="106">
                  <c:v>1986</c:v>
                </c:pt>
                <c:pt idx="107">
                  <c:v>1987</c:v>
                </c:pt>
                <c:pt idx="108">
                  <c:v>1988</c:v>
                </c:pt>
                <c:pt idx="109">
                  <c:v>1989</c:v>
                </c:pt>
                <c:pt idx="110">
                  <c:v>1990</c:v>
                </c:pt>
                <c:pt idx="111">
                  <c:v>1991</c:v>
                </c:pt>
                <c:pt idx="112">
                  <c:v>1992</c:v>
                </c:pt>
                <c:pt idx="113">
                  <c:v>1993</c:v>
                </c:pt>
                <c:pt idx="114">
                  <c:v>1994</c:v>
                </c:pt>
                <c:pt idx="115">
                  <c:v>1995</c:v>
                </c:pt>
                <c:pt idx="116">
                  <c:v>1996</c:v>
                </c:pt>
                <c:pt idx="117">
                  <c:v>1997</c:v>
                </c:pt>
                <c:pt idx="118">
                  <c:v>1998</c:v>
                </c:pt>
                <c:pt idx="119">
                  <c:v>1999</c:v>
                </c:pt>
                <c:pt idx="120">
                  <c:v>2000</c:v>
                </c:pt>
                <c:pt idx="121">
                  <c:v>2001</c:v>
                </c:pt>
                <c:pt idx="122">
                  <c:v>2002</c:v>
                </c:pt>
                <c:pt idx="123">
                  <c:v>2003</c:v>
                </c:pt>
                <c:pt idx="124">
                  <c:v>2004</c:v>
                </c:pt>
                <c:pt idx="125">
                  <c:v>2005</c:v>
                </c:pt>
                <c:pt idx="126">
                  <c:v>2006</c:v>
                </c:pt>
                <c:pt idx="127">
                  <c:v>2007</c:v>
                </c:pt>
                <c:pt idx="128">
                  <c:v>2008</c:v>
                </c:pt>
                <c:pt idx="129">
                  <c:v>2009</c:v>
                </c:pt>
                <c:pt idx="130">
                  <c:v>2010</c:v>
                </c:pt>
                <c:pt idx="131">
                  <c:v>2011</c:v>
                </c:pt>
                <c:pt idx="132">
                  <c:v>2012</c:v>
                </c:pt>
                <c:pt idx="133">
                  <c:v>2013</c:v>
                </c:pt>
                <c:pt idx="134">
                  <c:v>2014</c:v>
                </c:pt>
              </c:numCache>
            </c:numRef>
          </c:cat>
          <c:val>
            <c:numRef>
              <c:f>'CO2'!$B$886:$B$1020</c:f>
              <c:numCache>
                <c:formatCode>0.00</c:formatCode>
                <c:ptCount val="135"/>
                <c:pt idx="0">
                  <c:v>290.74444444444447</c:v>
                </c:pt>
                <c:pt idx="1">
                  <c:v>290.9666666666667</c:v>
                </c:pt>
                <c:pt idx="2">
                  <c:v>291.18888888888893</c:v>
                </c:pt>
                <c:pt idx="3">
                  <c:v>291.4111111111111</c:v>
                </c:pt>
                <c:pt idx="4">
                  <c:v>291.63333333333333</c:v>
                </c:pt>
                <c:pt idx="5">
                  <c:v>291.85555555555555</c:v>
                </c:pt>
                <c:pt idx="6">
                  <c:v>292.07777777777778</c:v>
                </c:pt>
                <c:pt idx="7">
                  <c:v>292.3</c:v>
                </c:pt>
                <c:pt idx="8">
                  <c:v>292.5916666666667</c:v>
                </c:pt>
                <c:pt idx="9">
                  <c:v>292.88333333333333</c:v>
                </c:pt>
                <c:pt idx="10">
                  <c:v>293.17500000000001</c:v>
                </c:pt>
                <c:pt idx="11">
                  <c:v>293.4666666666667</c:v>
                </c:pt>
                <c:pt idx="12">
                  <c:v>293.75833333333333</c:v>
                </c:pt>
                <c:pt idx="13">
                  <c:v>294.05</c:v>
                </c:pt>
                <c:pt idx="14">
                  <c:v>294.3416666666667</c:v>
                </c:pt>
                <c:pt idx="15">
                  <c:v>294.63333333333333</c:v>
                </c:pt>
                <c:pt idx="16">
                  <c:v>294.92500000000001</c:v>
                </c:pt>
                <c:pt idx="17">
                  <c:v>295.2166666666667</c:v>
                </c:pt>
                <c:pt idx="18">
                  <c:v>295.50833333333333</c:v>
                </c:pt>
                <c:pt idx="19">
                  <c:v>295.8</c:v>
                </c:pt>
                <c:pt idx="20">
                  <c:v>295.55</c:v>
                </c:pt>
                <c:pt idx="21">
                  <c:v>295.3</c:v>
                </c:pt>
                <c:pt idx="22">
                  <c:v>295.05</c:v>
                </c:pt>
                <c:pt idx="23">
                  <c:v>294.8</c:v>
                </c:pt>
                <c:pt idx="24">
                  <c:v>295.85000000000002</c:v>
                </c:pt>
                <c:pt idx="25">
                  <c:v>296.89999999999998</c:v>
                </c:pt>
                <c:pt idx="26">
                  <c:v>297.47500000000002</c:v>
                </c:pt>
                <c:pt idx="27">
                  <c:v>298.05</c:v>
                </c:pt>
                <c:pt idx="28">
                  <c:v>298.625</c:v>
                </c:pt>
                <c:pt idx="29">
                  <c:v>299.2</c:v>
                </c:pt>
                <c:pt idx="30">
                  <c:v>299.41666666666669</c:v>
                </c:pt>
                <c:pt idx="31">
                  <c:v>299.63333333333333</c:v>
                </c:pt>
                <c:pt idx="32">
                  <c:v>299.85000000000002</c:v>
                </c:pt>
                <c:pt idx="33">
                  <c:v>300.06666666666666</c:v>
                </c:pt>
                <c:pt idx="34">
                  <c:v>300.28333333333336</c:v>
                </c:pt>
                <c:pt idx="35">
                  <c:v>300.5</c:v>
                </c:pt>
                <c:pt idx="36">
                  <c:v>300.68333333333334</c:v>
                </c:pt>
                <c:pt idx="37">
                  <c:v>300.86666666666667</c:v>
                </c:pt>
                <c:pt idx="38">
                  <c:v>301.05</c:v>
                </c:pt>
                <c:pt idx="39">
                  <c:v>301.23333333333335</c:v>
                </c:pt>
                <c:pt idx="40">
                  <c:v>301.41666666666669</c:v>
                </c:pt>
                <c:pt idx="41">
                  <c:v>301.60000000000002</c:v>
                </c:pt>
                <c:pt idx="42">
                  <c:v>302.25</c:v>
                </c:pt>
                <c:pt idx="43">
                  <c:v>302.89999999999998</c:v>
                </c:pt>
                <c:pt idx="44">
                  <c:v>303.55</c:v>
                </c:pt>
                <c:pt idx="45">
                  <c:v>304.2</c:v>
                </c:pt>
                <c:pt idx="46">
                  <c:v>304.85000000000002</c:v>
                </c:pt>
                <c:pt idx="47">
                  <c:v>305.5</c:v>
                </c:pt>
                <c:pt idx="48">
                  <c:v>305.63749999999999</c:v>
                </c:pt>
                <c:pt idx="49">
                  <c:v>305.77499999999998</c:v>
                </c:pt>
                <c:pt idx="50">
                  <c:v>305.91250000000002</c:v>
                </c:pt>
                <c:pt idx="51">
                  <c:v>306.05</c:v>
                </c:pt>
                <c:pt idx="52">
                  <c:v>306.1875</c:v>
                </c:pt>
                <c:pt idx="53">
                  <c:v>306.32499999999999</c:v>
                </c:pt>
                <c:pt idx="54">
                  <c:v>306.46249999999998</c:v>
                </c:pt>
                <c:pt idx="55">
                  <c:v>306.60000000000002</c:v>
                </c:pt>
                <c:pt idx="56">
                  <c:v>306.76249999999999</c:v>
                </c:pt>
                <c:pt idx="57">
                  <c:v>306.92500000000001</c:v>
                </c:pt>
                <c:pt idx="58">
                  <c:v>307.08749999999998</c:v>
                </c:pt>
                <c:pt idx="59">
                  <c:v>307.25</c:v>
                </c:pt>
                <c:pt idx="60">
                  <c:v>307.41250000000002</c:v>
                </c:pt>
                <c:pt idx="61">
                  <c:v>307.57499999999999</c:v>
                </c:pt>
                <c:pt idx="62">
                  <c:v>307.73750000000001</c:v>
                </c:pt>
                <c:pt idx="63">
                  <c:v>307.89999999999998</c:v>
                </c:pt>
                <c:pt idx="64">
                  <c:v>308.38</c:v>
                </c:pt>
                <c:pt idx="65">
                  <c:v>308.86</c:v>
                </c:pt>
                <c:pt idx="66">
                  <c:v>309.33999999999997</c:v>
                </c:pt>
                <c:pt idx="67">
                  <c:v>309.82</c:v>
                </c:pt>
                <c:pt idx="68">
                  <c:v>310.3</c:v>
                </c:pt>
                <c:pt idx="69">
                  <c:v>310.77999999999997</c:v>
                </c:pt>
                <c:pt idx="70">
                  <c:v>311.26</c:v>
                </c:pt>
                <c:pt idx="71">
                  <c:v>311.74</c:v>
                </c:pt>
                <c:pt idx="72">
                  <c:v>312.22000000000003</c:v>
                </c:pt>
                <c:pt idx="73">
                  <c:v>312.7</c:v>
                </c:pt>
                <c:pt idx="74">
                  <c:v>313.21666666666664</c:v>
                </c:pt>
                <c:pt idx="75">
                  <c:v>313.73333333333335</c:v>
                </c:pt>
                <c:pt idx="76">
                  <c:v>314.25</c:v>
                </c:pt>
                <c:pt idx="77">
                  <c:v>314.76666666666665</c:v>
                </c:pt>
                <c:pt idx="78">
                  <c:v>315.28333333333336</c:v>
                </c:pt>
                <c:pt idx="79">
                  <c:v>315.97000000000003</c:v>
                </c:pt>
                <c:pt idx="80">
                  <c:v>316.91000000000003</c:v>
                </c:pt>
                <c:pt idx="81">
                  <c:v>317.64</c:v>
                </c:pt>
                <c:pt idx="82">
                  <c:v>318.45</c:v>
                </c:pt>
                <c:pt idx="83">
                  <c:v>318.99</c:v>
                </c:pt>
                <c:pt idx="84">
                  <c:v>319.62</c:v>
                </c:pt>
                <c:pt idx="85">
                  <c:v>320.04000000000002</c:v>
                </c:pt>
                <c:pt idx="86">
                  <c:v>321.38</c:v>
                </c:pt>
                <c:pt idx="87">
                  <c:v>322.16000000000003</c:v>
                </c:pt>
                <c:pt idx="88">
                  <c:v>323.04000000000002</c:v>
                </c:pt>
                <c:pt idx="89">
                  <c:v>324.62</c:v>
                </c:pt>
                <c:pt idx="90">
                  <c:v>325.68</c:v>
                </c:pt>
                <c:pt idx="91">
                  <c:v>326.32</c:v>
                </c:pt>
                <c:pt idx="92">
                  <c:v>327.45</c:v>
                </c:pt>
                <c:pt idx="93">
                  <c:v>329.68</c:v>
                </c:pt>
                <c:pt idx="94">
                  <c:v>330.18</c:v>
                </c:pt>
                <c:pt idx="95">
                  <c:v>331.08</c:v>
                </c:pt>
                <c:pt idx="96">
                  <c:v>332.05</c:v>
                </c:pt>
                <c:pt idx="97">
                  <c:v>333.78</c:v>
                </c:pt>
                <c:pt idx="98">
                  <c:v>335.41</c:v>
                </c:pt>
                <c:pt idx="99">
                  <c:v>336.78</c:v>
                </c:pt>
                <c:pt idx="100">
                  <c:v>338.68</c:v>
                </c:pt>
                <c:pt idx="101">
                  <c:v>340.1</c:v>
                </c:pt>
                <c:pt idx="102">
                  <c:v>341.44</c:v>
                </c:pt>
                <c:pt idx="103">
                  <c:v>343.03</c:v>
                </c:pt>
                <c:pt idx="104">
                  <c:v>344.58</c:v>
                </c:pt>
                <c:pt idx="105">
                  <c:v>346.04</c:v>
                </c:pt>
                <c:pt idx="106">
                  <c:v>347.39</c:v>
                </c:pt>
                <c:pt idx="107">
                  <c:v>349.16</c:v>
                </c:pt>
                <c:pt idx="108">
                  <c:v>351.56</c:v>
                </c:pt>
                <c:pt idx="109">
                  <c:v>353.07</c:v>
                </c:pt>
                <c:pt idx="110">
                  <c:v>354.35</c:v>
                </c:pt>
                <c:pt idx="111">
                  <c:v>355.57</c:v>
                </c:pt>
                <c:pt idx="112">
                  <c:v>356.38</c:v>
                </c:pt>
                <c:pt idx="113">
                  <c:v>357.07</c:v>
                </c:pt>
                <c:pt idx="114">
                  <c:v>358.82</c:v>
                </c:pt>
                <c:pt idx="115">
                  <c:v>360.8</c:v>
                </c:pt>
                <c:pt idx="116">
                  <c:v>362.59</c:v>
                </c:pt>
                <c:pt idx="117">
                  <c:v>363.71</c:v>
                </c:pt>
                <c:pt idx="118">
                  <c:v>366.65</c:v>
                </c:pt>
                <c:pt idx="119">
                  <c:v>368.33</c:v>
                </c:pt>
                <c:pt idx="120">
                  <c:v>369.52</c:v>
                </c:pt>
                <c:pt idx="121">
                  <c:v>371.13</c:v>
                </c:pt>
                <c:pt idx="122">
                  <c:v>373.22</c:v>
                </c:pt>
                <c:pt idx="123">
                  <c:v>375.77</c:v>
                </c:pt>
                <c:pt idx="124">
                  <c:v>377.49</c:v>
                </c:pt>
                <c:pt idx="125">
                  <c:v>379.8</c:v>
                </c:pt>
                <c:pt idx="126">
                  <c:v>381.9</c:v>
                </c:pt>
                <c:pt idx="127">
                  <c:v>383.76</c:v>
                </c:pt>
                <c:pt idx="128">
                  <c:v>385.59</c:v>
                </c:pt>
                <c:pt idx="129">
                  <c:v>387.37</c:v>
                </c:pt>
                <c:pt idx="130">
                  <c:v>389.85</c:v>
                </c:pt>
                <c:pt idx="131">
                  <c:v>391.63</c:v>
                </c:pt>
                <c:pt idx="132" formatCode="General">
                  <c:v>393.82</c:v>
                </c:pt>
                <c:pt idx="133" formatCode="General">
                  <c:v>396.48</c:v>
                </c:pt>
                <c:pt idx="134" formatCode="General">
                  <c:v>398.55</c:v>
                </c:pt>
              </c:numCache>
            </c:numRef>
          </c:val>
          <c:smooth val="0"/>
        </c:ser>
        <c:dLbls>
          <c:showLegendKey val="0"/>
          <c:showVal val="0"/>
          <c:showCatName val="0"/>
          <c:showSerName val="0"/>
          <c:showPercent val="0"/>
          <c:showBubbleSize val="0"/>
        </c:dLbls>
        <c:marker val="1"/>
        <c:smooth val="0"/>
        <c:axId val="104401152"/>
        <c:axId val="104402944"/>
      </c:lineChart>
      <c:catAx>
        <c:axId val="104392960"/>
        <c:scaling>
          <c:orientation val="minMax"/>
        </c:scaling>
        <c:delete val="0"/>
        <c:axPos val="b"/>
        <c:title>
          <c:tx>
            <c:rich>
              <a:bodyPr/>
              <a:lstStyle/>
              <a:p>
                <a:pPr>
                  <a:defRPr sz="1000" b="0" i="1" u="none" strike="noStrike" baseline="0">
                    <a:solidFill>
                      <a:srgbClr val="000000"/>
                    </a:solidFill>
                    <a:latin typeface="Arial"/>
                    <a:ea typeface="Arial"/>
                    <a:cs typeface="Arial"/>
                  </a:defRPr>
                </a:pPr>
                <a:r>
                  <a:rPr lang="en-US"/>
                  <a:t>Source: NASA GISS; NOAA ESRL; Worldwatch</a:t>
                </a:r>
              </a:p>
            </c:rich>
          </c:tx>
          <c:layout>
            <c:manualLayout>
              <c:xMode val="edge"/>
              <c:yMode val="edge"/>
              <c:x val="0.265905383360522"/>
              <c:y val="0.93423597678916803"/>
            </c:manualLayout>
          </c:layout>
          <c:overlay val="0"/>
          <c:spPr>
            <a:noFill/>
            <a:ln w="25400">
              <a:noFill/>
            </a:ln>
          </c:spPr>
        </c:title>
        <c:numFmt formatCode="0" sourceLinked="0"/>
        <c:majorTickMark val="cross"/>
        <c:minorTickMark val="none"/>
        <c:tickLblPos val="nextTo"/>
        <c:spPr>
          <a:ln w="3175">
            <a:solidFill>
              <a:srgbClr val="000000"/>
            </a:solidFill>
            <a:prstDash val="solid"/>
          </a:ln>
        </c:spPr>
        <c:txPr>
          <a:bodyPr rot="0" vert="horz"/>
          <a:lstStyle/>
          <a:p>
            <a:pPr>
              <a:defRPr sz="1000" b="0" i="0" u="none" strike="noStrike" baseline="0">
                <a:solidFill>
                  <a:srgbClr val="000000"/>
                </a:solidFill>
                <a:latin typeface="Arial"/>
                <a:ea typeface="Arial"/>
                <a:cs typeface="Arial"/>
              </a:defRPr>
            </a:pPr>
            <a:endParaRPr lang="en-US"/>
          </a:p>
        </c:txPr>
        <c:crossAx val="104399232"/>
        <c:crosses val="autoZero"/>
        <c:auto val="1"/>
        <c:lblAlgn val="ctr"/>
        <c:lblOffset val="100"/>
        <c:tickLblSkip val="20"/>
        <c:tickMarkSkip val="10"/>
        <c:noMultiLvlLbl val="0"/>
      </c:catAx>
      <c:valAx>
        <c:axId val="104399232"/>
        <c:scaling>
          <c:orientation val="minMax"/>
          <c:min val="13.4"/>
        </c:scaling>
        <c:delete val="0"/>
        <c:axPos val="l"/>
        <c:title>
          <c:tx>
            <c:rich>
              <a:bodyPr/>
              <a:lstStyle/>
              <a:p>
                <a:pPr>
                  <a:defRPr sz="1200" b="0" i="0" u="none" strike="noStrike" baseline="0">
                    <a:solidFill>
                      <a:srgbClr val="000000"/>
                    </a:solidFill>
                    <a:latin typeface="Arial"/>
                    <a:ea typeface="Arial"/>
                    <a:cs typeface="Arial"/>
                  </a:defRPr>
                </a:pPr>
                <a:r>
                  <a:rPr lang="en-US"/>
                  <a:t>Temperature (degrees </a:t>
                </a:r>
                <a:r>
                  <a:rPr lang="en-US" sz="1200" b="0" i="0" u="none" strike="noStrike" baseline="0">
                    <a:effectLst/>
                  </a:rPr>
                  <a:t>Celsius</a:t>
                </a:r>
                <a:r>
                  <a:rPr lang="en-US"/>
                  <a:t>)</a:t>
                </a:r>
              </a:p>
            </c:rich>
          </c:tx>
          <c:layout>
            <c:manualLayout>
              <c:xMode val="edge"/>
              <c:yMode val="edge"/>
              <c:x val="0"/>
              <c:y val="0.23932696754259811"/>
            </c:manualLayout>
          </c:layout>
          <c:overlay val="0"/>
          <c:spPr>
            <a:noFill/>
            <a:ln w="25400">
              <a:noFill/>
            </a:ln>
          </c:spPr>
        </c:title>
        <c:numFmt formatCode="0.0" sourceLinked="0"/>
        <c:majorTickMark val="cross"/>
        <c:minorTickMark val="none"/>
        <c:tickLblPos val="nextTo"/>
        <c:spPr>
          <a:ln w="3175">
            <a:solidFill>
              <a:srgbClr val="000000"/>
            </a:solidFill>
            <a:prstDash val="solid"/>
          </a:ln>
        </c:spPr>
        <c:txPr>
          <a:bodyPr rot="0" vert="horz"/>
          <a:lstStyle/>
          <a:p>
            <a:pPr>
              <a:defRPr sz="1000" b="0" i="0" u="none" strike="noStrike" baseline="0">
                <a:solidFill>
                  <a:srgbClr val="000000"/>
                </a:solidFill>
                <a:latin typeface="Arial"/>
                <a:ea typeface="Arial"/>
                <a:cs typeface="Arial"/>
              </a:defRPr>
            </a:pPr>
            <a:endParaRPr lang="en-US"/>
          </a:p>
        </c:txPr>
        <c:crossAx val="104392960"/>
        <c:crosses val="autoZero"/>
        <c:crossBetween val="between"/>
      </c:valAx>
      <c:catAx>
        <c:axId val="104401152"/>
        <c:scaling>
          <c:orientation val="minMax"/>
        </c:scaling>
        <c:delete val="1"/>
        <c:axPos val="b"/>
        <c:numFmt formatCode="0" sourceLinked="1"/>
        <c:majorTickMark val="out"/>
        <c:minorTickMark val="none"/>
        <c:tickLblPos val="nextTo"/>
        <c:crossAx val="104402944"/>
        <c:crosses val="autoZero"/>
        <c:auto val="0"/>
        <c:lblAlgn val="ctr"/>
        <c:lblOffset val="100"/>
        <c:noMultiLvlLbl val="0"/>
      </c:catAx>
      <c:valAx>
        <c:axId val="104402944"/>
        <c:scaling>
          <c:orientation val="minMax"/>
          <c:max val="400"/>
          <c:min val="260"/>
        </c:scaling>
        <c:delete val="0"/>
        <c:axPos val="r"/>
        <c:title>
          <c:tx>
            <c:rich>
              <a:bodyPr rot="-5400000" vert="horz"/>
              <a:lstStyle/>
              <a:p>
                <a:pPr>
                  <a:defRPr/>
                </a:pPr>
                <a:r>
                  <a:rPr lang="en-US" sz="1200" b="0" i="0" baseline="0">
                    <a:effectLst/>
                  </a:rPr>
                  <a:t>Atmospheric CO</a:t>
                </a:r>
                <a:r>
                  <a:rPr lang="en-US" sz="1200" b="0" i="0" baseline="-25000">
                    <a:effectLst/>
                  </a:rPr>
                  <a:t>2</a:t>
                </a:r>
                <a:r>
                  <a:rPr lang="en-US" sz="1200" b="0" i="0" baseline="0">
                    <a:effectLst/>
                  </a:rPr>
                  <a:t> (ppm)</a:t>
                </a:r>
                <a:endParaRPr lang="en-US" sz="1200">
                  <a:effectLst/>
                </a:endParaRPr>
              </a:p>
            </c:rich>
          </c:tx>
          <c:layout>
            <c:manualLayout>
              <c:xMode val="edge"/>
              <c:yMode val="edge"/>
              <c:x val="0.95086245798222591"/>
              <c:y val="0.27214628135492935"/>
            </c:manualLayout>
          </c:layout>
          <c:overlay val="0"/>
        </c:title>
        <c:numFmt formatCode="0" sourceLinked="0"/>
        <c:majorTickMark val="out"/>
        <c:minorTickMark val="none"/>
        <c:tickLblPos val="nextTo"/>
        <c:crossAx val="104401152"/>
        <c:crosses val="max"/>
        <c:crossBetween val="between"/>
      </c:valAx>
      <c:spPr>
        <a:noFill/>
        <a:ln w="9525">
          <a:solidFill>
            <a:schemeClr val="tx1">
              <a:lumMod val="50000"/>
              <a:lumOff val="50000"/>
            </a:schemeClr>
          </a:solidFill>
        </a:ln>
      </c:spPr>
    </c:plotArea>
    <c:plotVisOnly val="1"/>
    <c:dispBlanksAs val="gap"/>
    <c:showDLblsOverMax val="0"/>
  </c:chart>
  <c:spPr>
    <a:noFill/>
    <a:ln w="9525">
      <a:noFill/>
    </a:ln>
  </c:spPr>
  <c:txPr>
    <a:bodyPr/>
    <a:lstStyle/>
    <a:p>
      <a:pPr>
        <a:defRPr sz="1000" b="0" i="0" u="none" strike="noStrike" baseline="0">
          <a:solidFill>
            <a:srgbClr val="000000"/>
          </a:solidFill>
          <a:latin typeface="Arial"/>
          <a:ea typeface="Arial"/>
          <a:cs typeface="Arial"/>
        </a:defRPr>
      </a:pPr>
      <a:endParaRPr lang="en-US"/>
    </a:p>
  </c:txPr>
  <c:externalData r:id="rId1">
    <c:autoUpdate val="0"/>
  </c:externalData>
  <c:userShapes r:id="rId2"/>
</c:chartSpace>
</file>

<file path=ppt/charts/chart20.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503646106736658"/>
          <c:y val="0.14313346228239845"/>
          <c:w val="0.80207983377077863"/>
          <c:h val="0.71652138877377169"/>
        </c:manualLayout>
      </c:layout>
      <c:scatterChart>
        <c:scatterStyle val="lineMarker"/>
        <c:varyColors val="0"/>
        <c:ser>
          <c:idx val="1"/>
          <c:order val="0"/>
          <c:tx>
            <c:strRef>
              <c:f>'World Hydroelectric Gen'!$A$1</c:f>
              <c:strCache>
                <c:ptCount val="1"/>
                <c:pt idx="0">
                  <c:v>World Hydroelectric Generation, 1965-2013</c:v>
                </c:pt>
              </c:strCache>
            </c:strRef>
          </c:tx>
          <c:spPr>
            <a:ln w="19050">
              <a:solidFill>
                <a:schemeClr val="tx1"/>
              </a:solidFill>
            </a:ln>
          </c:spPr>
          <c:marker>
            <c:symbol val="none"/>
          </c:marker>
          <c:xVal>
            <c:numRef>
              <c:f>'World Hydroelectric Gen'!$A$6:$A$54</c:f>
              <c:numCache>
                <c:formatCode>General</c:formatCode>
                <c:ptCount val="49"/>
                <c:pt idx="0">
                  <c:v>1965</c:v>
                </c:pt>
                <c:pt idx="1">
                  <c:v>1966</c:v>
                </c:pt>
                <c:pt idx="2">
                  <c:v>1967</c:v>
                </c:pt>
                <c:pt idx="3">
                  <c:v>1968</c:v>
                </c:pt>
                <c:pt idx="4">
                  <c:v>1969</c:v>
                </c:pt>
                <c:pt idx="5">
                  <c:v>1970</c:v>
                </c:pt>
                <c:pt idx="6">
                  <c:v>1971</c:v>
                </c:pt>
                <c:pt idx="7">
                  <c:v>1972</c:v>
                </c:pt>
                <c:pt idx="8">
                  <c:v>1973</c:v>
                </c:pt>
                <c:pt idx="9">
                  <c:v>1974</c:v>
                </c:pt>
                <c:pt idx="10">
                  <c:v>1975</c:v>
                </c:pt>
                <c:pt idx="11">
                  <c:v>1976</c:v>
                </c:pt>
                <c:pt idx="12">
                  <c:v>1977</c:v>
                </c:pt>
                <c:pt idx="13">
                  <c:v>1978</c:v>
                </c:pt>
                <c:pt idx="14">
                  <c:v>1979</c:v>
                </c:pt>
                <c:pt idx="15">
                  <c:v>1980</c:v>
                </c:pt>
                <c:pt idx="16">
                  <c:v>1981</c:v>
                </c:pt>
                <c:pt idx="17">
                  <c:v>1982</c:v>
                </c:pt>
                <c:pt idx="18">
                  <c:v>1983</c:v>
                </c:pt>
                <c:pt idx="19">
                  <c:v>1984</c:v>
                </c:pt>
                <c:pt idx="20">
                  <c:v>1985</c:v>
                </c:pt>
                <c:pt idx="21">
                  <c:v>1986</c:v>
                </c:pt>
                <c:pt idx="22">
                  <c:v>1987</c:v>
                </c:pt>
                <c:pt idx="23">
                  <c:v>1988</c:v>
                </c:pt>
                <c:pt idx="24">
                  <c:v>1989</c:v>
                </c:pt>
                <c:pt idx="25">
                  <c:v>1990</c:v>
                </c:pt>
                <c:pt idx="26">
                  <c:v>1991</c:v>
                </c:pt>
                <c:pt idx="27">
                  <c:v>1992</c:v>
                </c:pt>
                <c:pt idx="28">
                  <c:v>1993</c:v>
                </c:pt>
                <c:pt idx="29">
                  <c:v>1994</c:v>
                </c:pt>
                <c:pt idx="30">
                  <c:v>1995</c:v>
                </c:pt>
                <c:pt idx="31">
                  <c:v>1996</c:v>
                </c:pt>
                <c:pt idx="32">
                  <c:v>1997</c:v>
                </c:pt>
                <c:pt idx="33">
                  <c:v>1998</c:v>
                </c:pt>
                <c:pt idx="34">
                  <c:v>1999</c:v>
                </c:pt>
                <c:pt idx="35">
                  <c:v>2000</c:v>
                </c:pt>
                <c:pt idx="36">
                  <c:v>2001</c:v>
                </c:pt>
                <c:pt idx="37">
                  <c:v>2002</c:v>
                </c:pt>
                <c:pt idx="38">
                  <c:v>2003</c:v>
                </c:pt>
                <c:pt idx="39">
                  <c:v>2004</c:v>
                </c:pt>
                <c:pt idx="40">
                  <c:v>2005</c:v>
                </c:pt>
                <c:pt idx="41">
                  <c:v>2006</c:v>
                </c:pt>
                <c:pt idx="42">
                  <c:v>2007</c:v>
                </c:pt>
                <c:pt idx="43">
                  <c:v>2008</c:v>
                </c:pt>
                <c:pt idx="44">
                  <c:v>2009</c:v>
                </c:pt>
                <c:pt idx="45">
                  <c:v>2010</c:v>
                </c:pt>
                <c:pt idx="46">
                  <c:v>2011</c:v>
                </c:pt>
                <c:pt idx="47">
                  <c:v>2012</c:v>
                </c:pt>
                <c:pt idx="48">
                  <c:v>2013</c:v>
                </c:pt>
              </c:numCache>
            </c:numRef>
          </c:xVal>
          <c:yVal>
            <c:numRef>
              <c:f>'World Hydroelectric Gen'!$B$6:$B$54</c:f>
              <c:numCache>
                <c:formatCode>#,##0</c:formatCode>
                <c:ptCount val="49"/>
                <c:pt idx="0">
                  <c:v>922.83933210854104</c:v>
                </c:pt>
                <c:pt idx="1">
                  <c:v>987.47181599907299</c:v>
                </c:pt>
                <c:pt idx="2">
                  <c:v>1010.7821888598299</c:v>
                </c:pt>
                <c:pt idx="3">
                  <c:v>1061.21593263059</c:v>
                </c:pt>
                <c:pt idx="4">
                  <c:v>1124.4229687760901</c:v>
                </c:pt>
                <c:pt idx="5">
                  <c:v>1173.1555996259201</c:v>
                </c:pt>
                <c:pt idx="6">
                  <c:v>1223.0852966027201</c:v>
                </c:pt>
                <c:pt idx="7">
                  <c:v>1280.01150680258</c:v>
                </c:pt>
                <c:pt idx="8">
                  <c:v>1292.2122062072599</c:v>
                </c:pt>
                <c:pt idx="9">
                  <c:v>1417.0768450610999</c:v>
                </c:pt>
                <c:pt idx="10">
                  <c:v>1434.96387391701</c:v>
                </c:pt>
                <c:pt idx="11">
                  <c:v>1437.75862127709</c:v>
                </c:pt>
                <c:pt idx="12">
                  <c:v>1477.0942576597899</c:v>
                </c:pt>
                <c:pt idx="13">
                  <c:v>1588.7807941221299</c:v>
                </c:pt>
                <c:pt idx="14">
                  <c:v>1664.23854072519</c:v>
                </c:pt>
                <c:pt idx="15">
                  <c:v>1695.9182866936001</c:v>
                </c:pt>
                <c:pt idx="16">
                  <c:v>1726.7166636193999</c:v>
                </c:pt>
                <c:pt idx="17">
                  <c:v>1799.17435418487</c:v>
                </c:pt>
                <c:pt idx="18">
                  <c:v>1884.0140295712699</c:v>
                </c:pt>
                <c:pt idx="19">
                  <c:v>1944.8799065926501</c:v>
                </c:pt>
                <c:pt idx="20">
                  <c:v>1980.86935572422</c:v>
                </c:pt>
                <c:pt idx="21">
                  <c:v>2006.2617648105199</c:v>
                </c:pt>
                <c:pt idx="22">
                  <c:v>2041.89256825494</c:v>
                </c:pt>
                <c:pt idx="23">
                  <c:v>2094.7168818034202</c:v>
                </c:pt>
                <c:pt idx="24">
                  <c:v>2089.4640891954</c:v>
                </c:pt>
                <c:pt idx="25">
                  <c:v>2164.71094223605</c:v>
                </c:pt>
                <c:pt idx="26">
                  <c:v>2212.7795705387198</c:v>
                </c:pt>
                <c:pt idx="27">
                  <c:v>2213.7066989999798</c:v>
                </c:pt>
                <c:pt idx="28">
                  <c:v>2348.4475605222301</c:v>
                </c:pt>
                <c:pt idx="29">
                  <c:v>2361.4660105443099</c:v>
                </c:pt>
                <c:pt idx="30">
                  <c:v>2487.7069705215199</c:v>
                </c:pt>
                <c:pt idx="31">
                  <c:v>2524.3807329420501</c:v>
                </c:pt>
                <c:pt idx="32">
                  <c:v>2568.3893944751599</c:v>
                </c:pt>
                <c:pt idx="33">
                  <c:v>2606.9766825350098</c:v>
                </c:pt>
                <c:pt idx="34">
                  <c:v>2629.1879449818498</c:v>
                </c:pt>
                <c:pt idx="35">
                  <c:v>2662.2012807840401</c:v>
                </c:pt>
                <c:pt idx="36">
                  <c:v>2594.3767283717398</c:v>
                </c:pt>
                <c:pt idx="37">
                  <c:v>2646.44870791425</c:v>
                </c:pt>
                <c:pt idx="38">
                  <c:v>2639.3115749499898</c:v>
                </c:pt>
                <c:pt idx="39">
                  <c:v>2806.5494197008002</c:v>
                </c:pt>
                <c:pt idx="40">
                  <c:v>2924.6223427595801</c:v>
                </c:pt>
                <c:pt idx="41">
                  <c:v>3043.7421768024001</c:v>
                </c:pt>
                <c:pt idx="42">
                  <c:v>3094.8298957799602</c:v>
                </c:pt>
                <c:pt idx="43">
                  <c:v>3217.7403225729599</c:v>
                </c:pt>
                <c:pt idx="44">
                  <c:v>3260.6753695310599</c:v>
                </c:pt>
                <c:pt idx="45">
                  <c:v>3464.3611000093902</c:v>
                </c:pt>
                <c:pt idx="46">
                  <c:v>3517.0600874413999</c:v>
                </c:pt>
                <c:pt idx="47">
                  <c:v>3684.1314623276098</c:v>
                </c:pt>
                <c:pt idx="48">
                  <c:v>3782.0291307042899</c:v>
                </c:pt>
              </c:numCache>
            </c:numRef>
          </c:yVal>
          <c:smooth val="0"/>
        </c:ser>
        <c:dLbls>
          <c:showLegendKey val="0"/>
          <c:showVal val="0"/>
          <c:showCatName val="0"/>
          <c:showSerName val="0"/>
          <c:showPercent val="0"/>
          <c:showBubbleSize val="0"/>
        </c:dLbls>
        <c:axId val="135280512"/>
        <c:axId val="135286784"/>
      </c:scatterChart>
      <c:valAx>
        <c:axId val="135280512"/>
        <c:scaling>
          <c:orientation val="minMax"/>
          <c:max val="2015"/>
          <c:min val="1965"/>
        </c:scaling>
        <c:delete val="0"/>
        <c:axPos val="b"/>
        <c:title>
          <c:tx>
            <c:rich>
              <a:bodyPr/>
              <a:lstStyle/>
              <a:p>
                <a:pPr>
                  <a:defRPr sz="1000" b="0" i="1" u="none" strike="noStrike" baseline="0">
                    <a:solidFill>
                      <a:srgbClr val="000000"/>
                    </a:solidFill>
                    <a:latin typeface="Arial"/>
                    <a:ea typeface="Arial"/>
                    <a:cs typeface="Arial"/>
                  </a:defRPr>
                </a:pPr>
                <a:r>
                  <a:rPr lang="en-US" dirty="0"/>
                  <a:t>Source: BP, IEA</a:t>
                </a:r>
              </a:p>
            </c:rich>
          </c:tx>
          <c:layout>
            <c:manualLayout>
              <c:xMode val="edge"/>
              <c:yMode val="edge"/>
              <c:x val="0.41794006999125111"/>
              <c:y val="0.93131210572362666"/>
            </c:manualLayout>
          </c:layout>
          <c:overlay val="0"/>
          <c:spPr>
            <a:noFill/>
            <a:ln w="25400">
              <a:noFill/>
            </a:ln>
          </c:spPr>
        </c:title>
        <c:numFmt formatCode="General" sourceLinked="1"/>
        <c:majorTickMark val="out"/>
        <c:minorTickMark val="none"/>
        <c:tickLblPos val="nextTo"/>
        <c:spPr>
          <a:ln w="3175">
            <a:solidFill>
              <a:srgbClr val="000000"/>
            </a:solidFill>
            <a:prstDash val="solid"/>
          </a:ln>
        </c:spPr>
        <c:txPr>
          <a:bodyPr rot="0" vert="horz"/>
          <a:lstStyle/>
          <a:p>
            <a:pPr>
              <a:defRPr sz="1050" b="0" i="0" u="none" strike="noStrike" baseline="0">
                <a:solidFill>
                  <a:srgbClr val="000000"/>
                </a:solidFill>
                <a:latin typeface="Arial"/>
                <a:ea typeface="Arial"/>
                <a:cs typeface="Arial"/>
              </a:defRPr>
            </a:pPr>
            <a:endParaRPr lang="en-US"/>
          </a:p>
        </c:txPr>
        <c:crossAx val="135286784"/>
        <c:crosses val="autoZero"/>
        <c:crossBetween val="midCat"/>
      </c:valAx>
      <c:valAx>
        <c:axId val="135286784"/>
        <c:scaling>
          <c:orientation val="minMax"/>
        </c:scaling>
        <c:delete val="0"/>
        <c:axPos val="l"/>
        <c:majorGridlines>
          <c:spPr>
            <a:ln w="3175">
              <a:solidFill>
                <a:srgbClr val="000000"/>
              </a:solidFill>
              <a:prstDash val="solid"/>
            </a:ln>
          </c:spPr>
        </c:majorGridlines>
        <c:title>
          <c:tx>
            <c:rich>
              <a:bodyPr/>
              <a:lstStyle/>
              <a:p>
                <a:pPr>
                  <a:defRPr sz="1100" b="0" i="0" u="none" strike="noStrike" baseline="0">
                    <a:solidFill>
                      <a:srgbClr val="000000"/>
                    </a:solidFill>
                    <a:latin typeface="Arial"/>
                    <a:ea typeface="Arial"/>
                    <a:cs typeface="Arial"/>
                  </a:defRPr>
                </a:pPr>
                <a:r>
                  <a:rPr lang="en-US" sz="1100" dirty="0" smtClean="0"/>
                  <a:t>Terawatt-hours</a:t>
                </a:r>
                <a:endParaRPr lang="en-US" sz="1100" dirty="0"/>
              </a:p>
            </c:rich>
          </c:tx>
          <c:layout>
            <c:manualLayout>
              <c:xMode val="edge"/>
              <c:yMode val="edge"/>
              <c:x val="0"/>
              <c:y val="0.35649875408244125"/>
            </c:manualLayout>
          </c:layout>
          <c:overlay val="0"/>
          <c:spPr>
            <a:noFill/>
            <a:ln w="25400">
              <a:noFill/>
            </a:ln>
          </c:spPr>
        </c:title>
        <c:numFmt formatCode="#,##0" sourceLinked="1"/>
        <c:majorTickMark val="out"/>
        <c:minorTickMark val="none"/>
        <c:tickLblPos val="nextTo"/>
        <c:spPr>
          <a:ln w="3175">
            <a:solidFill>
              <a:srgbClr val="000000"/>
            </a:solidFill>
            <a:prstDash val="solid"/>
          </a:ln>
        </c:spPr>
        <c:txPr>
          <a:bodyPr rot="0" vert="horz"/>
          <a:lstStyle/>
          <a:p>
            <a:pPr>
              <a:defRPr sz="1000" b="0" i="0" u="none" strike="noStrike" baseline="0">
                <a:solidFill>
                  <a:srgbClr val="000000"/>
                </a:solidFill>
                <a:latin typeface="Arial"/>
                <a:ea typeface="Arial"/>
                <a:cs typeface="Arial"/>
              </a:defRPr>
            </a:pPr>
            <a:endParaRPr lang="en-US"/>
          </a:p>
        </c:txPr>
        <c:crossAx val="135280512"/>
        <c:crosses val="autoZero"/>
        <c:crossBetween val="midCat"/>
      </c:valAx>
      <c:spPr>
        <a:solidFill>
          <a:srgbClr val="FFFFFF"/>
        </a:solidFill>
        <a:ln w="12700">
          <a:solidFill>
            <a:srgbClr val="808080"/>
          </a:solidFill>
          <a:prstDash val="solid"/>
        </a:ln>
      </c:spPr>
    </c:plotArea>
    <c:plotVisOnly val="1"/>
    <c:dispBlanksAs val="gap"/>
    <c:showDLblsOverMax val="0"/>
  </c:chart>
  <c:spPr>
    <a:noFill/>
    <a:ln w="9525">
      <a:noFill/>
    </a:ln>
  </c:spPr>
  <c:txPr>
    <a:bodyPr/>
    <a:lstStyle/>
    <a:p>
      <a:pPr>
        <a:defRPr sz="800" b="0" i="0" u="none" strike="noStrike" baseline="0">
          <a:solidFill>
            <a:srgbClr val="000000"/>
          </a:solidFill>
          <a:latin typeface="Arial"/>
          <a:ea typeface="Arial"/>
          <a:cs typeface="Arial"/>
        </a:defRPr>
      </a:pPr>
      <a:endParaRPr lang="en-US"/>
    </a:p>
  </c:txPr>
  <c:externalData r:id="rId2">
    <c:autoUpdate val="0"/>
  </c:externalData>
  <c:userShapes r:id="rId3"/>
</c:chartSpace>
</file>

<file path=ppt/charts/chart2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9718941382327212"/>
          <c:y val="0.12275972499706195"/>
          <c:w val="0.71016026405790189"/>
          <c:h val="0.74291844582859978"/>
        </c:manualLayout>
      </c:layout>
      <c:barChart>
        <c:barDir val="bar"/>
        <c:grouping val="clustered"/>
        <c:varyColors val="0"/>
        <c:ser>
          <c:idx val="0"/>
          <c:order val="0"/>
          <c:tx>
            <c:strRef>
              <c:f>'Hydro Gen by Country'!$A$3</c:f>
              <c:strCache>
                <c:ptCount val="1"/>
                <c:pt idx="0">
                  <c:v>Country</c:v>
                </c:pt>
              </c:strCache>
            </c:strRef>
          </c:tx>
          <c:invertIfNegative val="0"/>
          <c:cat>
            <c:strRef>
              <c:f>'Hydro Gen by Country'!$A$6:$A$15</c:f>
              <c:strCache>
                <c:ptCount val="10"/>
                <c:pt idx="0">
                  <c:v>China</c:v>
                </c:pt>
                <c:pt idx="1">
                  <c:v>Canada</c:v>
                </c:pt>
                <c:pt idx="2">
                  <c:v>Brazil</c:v>
                </c:pt>
                <c:pt idx="3">
                  <c:v>United States</c:v>
                </c:pt>
                <c:pt idx="4">
                  <c:v>Russia</c:v>
                </c:pt>
                <c:pt idx="5">
                  <c:v>India</c:v>
                </c:pt>
                <c:pt idx="6">
                  <c:v>Norway</c:v>
                </c:pt>
                <c:pt idx="7">
                  <c:v>Venezuela</c:v>
                </c:pt>
                <c:pt idx="8">
                  <c:v>Japan</c:v>
                </c:pt>
                <c:pt idx="9">
                  <c:v>France</c:v>
                </c:pt>
              </c:strCache>
            </c:strRef>
          </c:cat>
          <c:val>
            <c:numRef>
              <c:f>'Hydro Gen by Country'!$B$6:$B$15</c:f>
              <c:numCache>
                <c:formatCode>#,##0</c:formatCode>
                <c:ptCount val="10"/>
                <c:pt idx="0">
                  <c:v>911.63999999999601</c:v>
                </c:pt>
                <c:pt idx="1">
                  <c:v>391.55773636363102</c:v>
                </c:pt>
                <c:pt idx="2">
                  <c:v>385.35141367770501</c:v>
                </c:pt>
                <c:pt idx="3">
                  <c:v>271.85499595959197</c:v>
                </c:pt>
                <c:pt idx="4">
                  <c:v>181.197405199999</c:v>
                </c:pt>
                <c:pt idx="5">
                  <c:v>131.857179999999</c:v>
                </c:pt>
                <c:pt idx="6">
                  <c:v>129.02219799999901</c:v>
                </c:pt>
                <c:pt idx="7">
                  <c:v>83.794560980327503</c:v>
                </c:pt>
                <c:pt idx="8">
                  <c:v>82.199726775955895</c:v>
                </c:pt>
                <c:pt idx="9">
                  <c:v>68.395451099999704</c:v>
                </c:pt>
              </c:numCache>
            </c:numRef>
          </c:val>
        </c:ser>
        <c:dLbls>
          <c:showLegendKey val="0"/>
          <c:showVal val="0"/>
          <c:showCatName val="0"/>
          <c:showSerName val="0"/>
          <c:showPercent val="0"/>
          <c:showBubbleSize val="0"/>
        </c:dLbls>
        <c:gapWidth val="150"/>
        <c:axId val="103172736"/>
        <c:axId val="103199488"/>
      </c:barChart>
      <c:catAx>
        <c:axId val="103172736"/>
        <c:scaling>
          <c:orientation val="maxMin"/>
        </c:scaling>
        <c:delete val="0"/>
        <c:axPos val="l"/>
        <c:title>
          <c:tx>
            <c:rich>
              <a:bodyPr rot="0" vert="horz"/>
              <a:lstStyle/>
              <a:p>
                <a:pPr>
                  <a:defRPr b="0" i="1"/>
                </a:pPr>
                <a:r>
                  <a:rPr lang="en-US" b="0" i="1"/>
                  <a:t>Source: BP</a:t>
                </a:r>
              </a:p>
            </c:rich>
          </c:tx>
          <c:layout>
            <c:manualLayout>
              <c:xMode val="edge"/>
              <c:yMode val="edge"/>
              <c:x val="0.71611881848102321"/>
              <c:y val="0.72637121460978527"/>
            </c:manualLayout>
          </c:layout>
          <c:overlay val="0"/>
          <c:spPr>
            <a:solidFill>
              <a:schemeClr val="bg1"/>
            </a:solidFill>
            <a:ln>
              <a:solidFill>
                <a:schemeClr val="bg1">
                  <a:lumMod val="75000"/>
                </a:schemeClr>
              </a:solidFill>
            </a:ln>
          </c:spPr>
        </c:title>
        <c:majorTickMark val="out"/>
        <c:minorTickMark val="none"/>
        <c:tickLblPos val="nextTo"/>
        <c:txPr>
          <a:bodyPr/>
          <a:lstStyle/>
          <a:p>
            <a:pPr>
              <a:defRPr sz="1100"/>
            </a:pPr>
            <a:endParaRPr lang="en-US"/>
          </a:p>
        </c:txPr>
        <c:crossAx val="103199488"/>
        <c:crosses val="autoZero"/>
        <c:auto val="1"/>
        <c:lblAlgn val="ctr"/>
        <c:lblOffset val="100"/>
        <c:noMultiLvlLbl val="0"/>
      </c:catAx>
      <c:valAx>
        <c:axId val="103199488"/>
        <c:scaling>
          <c:orientation val="minMax"/>
        </c:scaling>
        <c:delete val="0"/>
        <c:axPos val="b"/>
        <c:majorGridlines/>
        <c:title>
          <c:tx>
            <c:rich>
              <a:bodyPr rot="0" vert="horz"/>
              <a:lstStyle/>
              <a:p>
                <a:pPr>
                  <a:defRPr sz="1100" b="0"/>
                </a:pPr>
                <a:r>
                  <a:rPr lang="en-US" sz="1100" b="0" dirty="0" smtClean="0"/>
                  <a:t>Terawatt-hours</a:t>
                </a:r>
                <a:endParaRPr lang="en-US" sz="1100" b="0" dirty="0"/>
              </a:p>
            </c:rich>
          </c:tx>
          <c:layout>
            <c:manualLayout>
              <c:xMode val="edge"/>
              <c:yMode val="edge"/>
              <c:x val="0.42169361953445544"/>
              <c:y val="0.9321986959341525"/>
            </c:manualLayout>
          </c:layout>
          <c:overlay val="0"/>
        </c:title>
        <c:numFmt formatCode="#,##0" sourceLinked="1"/>
        <c:majorTickMark val="out"/>
        <c:minorTickMark val="none"/>
        <c:tickLblPos val="nextTo"/>
        <c:crossAx val="103172736"/>
        <c:crosses val="max"/>
        <c:crossBetween val="between"/>
      </c:valAx>
      <c:spPr>
        <a:ln>
          <a:solidFill>
            <a:schemeClr val="bg1">
              <a:lumMod val="75000"/>
            </a:schemeClr>
          </a:solidFill>
        </a:ln>
      </c:spPr>
    </c:plotArea>
    <c:plotVisOnly val="1"/>
    <c:dispBlanksAs val="gap"/>
    <c:showDLblsOverMax val="0"/>
  </c:chart>
  <c:spPr>
    <a:ln>
      <a:noFill/>
    </a:ln>
  </c:spPr>
  <c:txPr>
    <a:bodyPr/>
    <a:lstStyle/>
    <a:p>
      <a:pPr>
        <a:defRPr sz="1000">
          <a:latin typeface="Arial" panose="020B0604020202020204" pitchFamily="34" charset="0"/>
          <a:cs typeface="Arial" panose="020B0604020202020204" pitchFamily="34" charset="0"/>
        </a:defRPr>
      </a:pPr>
      <a:endParaRPr lang="en-US"/>
    </a:p>
  </c:txPr>
  <c:externalData r:id="rId1">
    <c:autoUpdate val="0"/>
  </c:externalData>
  <c:userShapes r:id="rId2"/>
</c:chartSpace>
</file>

<file path=ppt/charts/chart2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4518760195758565"/>
          <c:y val="0.15087040618955513"/>
          <c:w val="0.80424143556280636"/>
          <c:h val="0.72340425531914943"/>
        </c:manualLayout>
      </c:layout>
      <c:barChart>
        <c:barDir val="col"/>
        <c:grouping val="clustered"/>
        <c:varyColors val="0"/>
        <c:ser>
          <c:idx val="0"/>
          <c:order val="0"/>
          <c:tx>
            <c:v>US Annual Addition</c:v>
          </c:tx>
          <c:spPr>
            <a:solidFill>
              <a:srgbClr val="002060"/>
            </a:solidFill>
            <a:ln w="12700">
              <a:noFill/>
              <a:prstDash val="solid"/>
            </a:ln>
          </c:spPr>
          <c:invertIfNegative val="0"/>
          <c:cat>
            <c:numRef>
              <c:f>'US Wind Capacity (2)'!$A$24:$A$40</c:f>
              <c:numCache>
                <c:formatCode>General</c:formatCode>
                <c:ptCount val="17"/>
                <c:pt idx="0">
                  <c:v>1998</c:v>
                </c:pt>
                <c:pt idx="1">
                  <c:v>1999</c:v>
                </c:pt>
                <c:pt idx="2">
                  <c:v>2000</c:v>
                </c:pt>
                <c:pt idx="3">
                  <c:v>2001</c:v>
                </c:pt>
                <c:pt idx="4">
                  <c:v>2002</c:v>
                </c:pt>
                <c:pt idx="5">
                  <c:v>2003</c:v>
                </c:pt>
                <c:pt idx="6">
                  <c:v>2004</c:v>
                </c:pt>
                <c:pt idx="7">
                  <c:v>2005</c:v>
                </c:pt>
                <c:pt idx="8">
                  <c:v>2006</c:v>
                </c:pt>
                <c:pt idx="9">
                  <c:v>2007</c:v>
                </c:pt>
                <c:pt idx="10">
                  <c:v>2008</c:v>
                </c:pt>
                <c:pt idx="11">
                  <c:v>2009</c:v>
                </c:pt>
                <c:pt idx="12">
                  <c:v>2010</c:v>
                </c:pt>
                <c:pt idx="13">
                  <c:v>2011</c:v>
                </c:pt>
                <c:pt idx="14">
                  <c:v>2012</c:v>
                </c:pt>
                <c:pt idx="15">
                  <c:v>2013</c:v>
                </c:pt>
                <c:pt idx="16">
                  <c:v>2014</c:v>
                </c:pt>
              </c:numCache>
            </c:numRef>
          </c:cat>
          <c:val>
            <c:numRef>
              <c:f>'US Wind Capacity (2)'!$D$24:$D$40</c:f>
              <c:numCache>
                <c:formatCode>#,##0</c:formatCode>
                <c:ptCount val="17"/>
                <c:pt idx="0">
                  <c:v>226</c:v>
                </c:pt>
                <c:pt idx="1">
                  <c:v>635.47799999999961</c:v>
                </c:pt>
                <c:pt idx="2">
                  <c:v>66.845000000000255</c:v>
                </c:pt>
                <c:pt idx="3">
                  <c:v>1607.6770000000001</c:v>
                </c:pt>
                <c:pt idx="4">
                  <c:v>410</c:v>
                </c:pt>
                <c:pt idx="5">
                  <c:v>1665</c:v>
                </c:pt>
                <c:pt idx="6">
                  <c:v>397</c:v>
                </c:pt>
                <c:pt idx="7">
                  <c:v>2374</c:v>
                </c:pt>
                <c:pt idx="8">
                  <c:v>2457</c:v>
                </c:pt>
                <c:pt idx="9">
                  <c:v>5252</c:v>
                </c:pt>
                <c:pt idx="10">
                  <c:v>8363</c:v>
                </c:pt>
                <c:pt idx="11">
                  <c:v>10003</c:v>
                </c:pt>
                <c:pt idx="12">
                  <c:v>5215</c:v>
                </c:pt>
                <c:pt idx="13">
                  <c:v>6647</c:v>
                </c:pt>
                <c:pt idx="14">
                  <c:v>13082</c:v>
                </c:pt>
                <c:pt idx="15">
                  <c:v>1098</c:v>
                </c:pt>
                <c:pt idx="16">
                  <c:v>4769</c:v>
                </c:pt>
              </c:numCache>
            </c:numRef>
          </c:val>
        </c:ser>
        <c:dLbls>
          <c:showLegendKey val="0"/>
          <c:showVal val="0"/>
          <c:showCatName val="0"/>
          <c:showSerName val="0"/>
          <c:showPercent val="0"/>
          <c:showBubbleSize val="0"/>
        </c:dLbls>
        <c:gapWidth val="150"/>
        <c:axId val="139513216"/>
        <c:axId val="140170752"/>
      </c:barChart>
      <c:catAx>
        <c:axId val="139513216"/>
        <c:scaling>
          <c:orientation val="minMax"/>
        </c:scaling>
        <c:delete val="0"/>
        <c:axPos val="b"/>
        <c:title>
          <c:tx>
            <c:rich>
              <a:bodyPr/>
              <a:lstStyle/>
              <a:p>
                <a:pPr>
                  <a:defRPr sz="1000" b="0" i="1" u="none" strike="noStrike" baseline="0">
                    <a:solidFill>
                      <a:srgbClr val="000000"/>
                    </a:solidFill>
                    <a:latin typeface="Arial"/>
                    <a:ea typeface="Arial"/>
                    <a:cs typeface="Arial"/>
                  </a:defRPr>
                </a:pPr>
                <a:r>
                  <a:rPr lang="en-US"/>
                  <a:t>Source: EPI from Worldwatch, DOE, AWEA</a:t>
                </a:r>
              </a:p>
            </c:rich>
          </c:tx>
          <c:layout>
            <c:manualLayout>
              <c:xMode val="edge"/>
              <c:yMode val="edge"/>
              <c:x val="0.30070248571869695"/>
              <c:y val="0.94715900404048581"/>
            </c:manualLayout>
          </c:layout>
          <c:overlay val="0"/>
          <c:spPr>
            <a:noFill/>
            <a:ln w="25400">
              <a:noFill/>
            </a:ln>
          </c:spPr>
        </c:title>
        <c:numFmt formatCode="General" sourceLinked="1"/>
        <c:majorTickMark val="out"/>
        <c:minorTickMark val="none"/>
        <c:tickLblPos val="nextTo"/>
        <c:spPr>
          <a:ln w="3175">
            <a:solidFill>
              <a:srgbClr val="000000"/>
            </a:solidFill>
            <a:prstDash val="solid"/>
          </a:ln>
        </c:spPr>
        <c:txPr>
          <a:bodyPr rot="0" vert="horz"/>
          <a:lstStyle/>
          <a:p>
            <a:pPr>
              <a:defRPr sz="1000" b="0" i="0" u="none" strike="noStrike" baseline="0">
                <a:solidFill>
                  <a:srgbClr val="000000"/>
                </a:solidFill>
                <a:latin typeface="Arial"/>
                <a:ea typeface="Arial"/>
                <a:cs typeface="Arial"/>
              </a:defRPr>
            </a:pPr>
            <a:endParaRPr lang="en-US"/>
          </a:p>
        </c:txPr>
        <c:crossAx val="140170752"/>
        <c:crosses val="autoZero"/>
        <c:auto val="1"/>
        <c:lblAlgn val="ctr"/>
        <c:lblOffset val="100"/>
        <c:tickLblSkip val="3"/>
        <c:tickMarkSkip val="1"/>
        <c:noMultiLvlLbl val="0"/>
      </c:catAx>
      <c:valAx>
        <c:axId val="140170752"/>
        <c:scaling>
          <c:orientation val="minMax"/>
          <c:min val="0"/>
        </c:scaling>
        <c:delete val="0"/>
        <c:axPos val="l"/>
        <c:majorGridlines>
          <c:spPr>
            <a:ln w="3175">
              <a:solidFill>
                <a:srgbClr val="000000"/>
              </a:solidFill>
              <a:prstDash val="solid"/>
            </a:ln>
          </c:spPr>
        </c:majorGridlines>
        <c:title>
          <c:tx>
            <c:rich>
              <a:bodyPr/>
              <a:lstStyle/>
              <a:p>
                <a:pPr>
                  <a:defRPr sz="1200" b="0" i="0" u="none" strike="noStrike" baseline="0">
                    <a:solidFill>
                      <a:srgbClr val="000000"/>
                    </a:solidFill>
                    <a:latin typeface="Arial"/>
                    <a:ea typeface="Arial"/>
                    <a:cs typeface="Arial"/>
                  </a:defRPr>
                </a:pPr>
                <a:r>
                  <a:rPr lang="en-US"/>
                  <a:t>Megawatts</a:t>
                </a:r>
              </a:p>
            </c:rich>
          </c:tx>
          <c:layout>
            <c:manualLayout>
              <c:xMode val="edge"/>
              <c:yMode val="edge"/>
              <c:x val="4.8805173863071026E-3"/>
              <c:y val="0.41069554712165945"/>
            </c:manualLayout>
          </c:layout>
          <c:overlay val="0"/>
          <c:spPr>
            <a:noFill/>
            <a:ln w="25400">
              <a:noFill/>
            </a:ln>
          </c:spPr>
        </c:title>
        <c:numFmt formatCode="#,##0" sourceLinked="1"/>
        <c:majorTickMark val="out"/>
        <c:minorTickMark val="none"/>
        <c:tickLblPos val="nextTo"/>
        <c:spPr>
          <a:ln w="3175">
            <a:solidFill>
              <a:srgbClr val="000000"/>
            </a:solidFill>
            <a:prstDash val="solid"/>
          </a:ln>
        </c:spPr>
        <c:txPr>
          <a:bodyPr rot="0" vert="horz"/>
          <a:lstStyle/>
          <a:p>
            <a:pPr>
              <a:defRPr sz="1000" b="0" i="0" u="none" strike="noStrike" baseline="0">
                <a:solidFill>
                  <a:srgbClr val="000000"/>
                </a:solidFill>
                <a:latin typeface="Arial"/>
                <a:ea typeface="Arial"/>
                <a:cs typeface="Arial"/>
              </a:defRPr>
            </a:pPr>
            <a:endParaRPr lang="en-US"/>
          </a:p>
        </c:txPr>
        <c:crossAx val="139513216"/>
        <c:crosses val="autoZero"/>
        <c:crossBetween val="between"/>
      </c:valAx>
      <c:spPr>
        <a:solidFill>
          <a:srgbClr val="FFFFFF"/>
        </a:solidFill>
        <a:ln w="12700">
          <a:solidFill>
            <a:srgbClr val="808080"/>
          </a:solidFill>
          <a:prstDash val="solid"/>
        </a:ln>
      </c:spPr>
    </c:plotArea>
    <c:plotVisOnly val="1"/>
    <c:dispBlanksAs val="gap"/>
    <c:showDLblsOverMax val="0"/>
  </c:chart>
  <c:spPr>
    <a:noFill/>
    <a:ln w="9525">
      <a:noFill/>
    </a:ln>
  </c:spPr>
  <c:txPr>
    <a:bodyPr/>
    <a:lstStyle/>
    <a:p>
      <a:pPr>
        <a:defRPr sz="800" b="0" i="0" u="none" strike="noStrike" baseline="0">
          <a:solidFill>
            <a:srgbClr val="000000"/>
          </a:solidFill>
          <a:latin typeface="Arial"/>
          <a:ea typeface="Arial"/>
          <a:cs typeface="Arial"/>
        </a:defRPr>
      </a:pPr>
      <a:endParaRPr lang="en-US"/>
    </a:p>
  </c:txPr>
  <c:externalData r:id="rId2">
    <c:autoUpdate val="0"/>
  </c:externalData>
  <c:userShapes r:id="rId3"/>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b="0" i="0" u="none" strike="noStrike" baseline="0">
                <a:solidFill>
                  <a:srgbClr val="000000"/>
                </a:solidFill>
                <a:latin typeface="Arial"/>
                <a:ea typeface="Arial"/>
                <a:cs typeface="Arial"/>
              </a:defRPr>
            </a:pPr>
            <a:r>
              <a:rPr lang="en-US" dirty="0"/>
              <a:t>World Oil</a:t>
            </a:r>
            <a:r>
              <a:rPr lang="en-US" baseline="0" dirty="0"/>
              <a:t> Consumption</a:t>
            </a:r>
            <a:r>
              <a:rPr lang="en-US" dirty="0"/>
              <a:t>,</a:t>
            </a:r>
            <a:r>
              <a:rPr lang="en-US" baseline="0" dirty="0"/>
              <a:t> </a:t>
            </a:r>
            <a:r>
              <a:rPr lang="en-US" dirty="0"/>
              <a:t>1965-2013</a:t>
            </a:r>
          </a:p>
        </c:rich>
      </c:tx>
      <c:layout>
        <c:manualLayout>
          <c:xMode val="edge"/>
          <c:yMode val="edge"/>
          <c:x val="0.20346494353768696"/>
          <c:y val="4.8210596712060369E-4"/>
        </c:manualLayout>
      </c:layout>
      <c:overlay val="0"/>
      <c:spPr>
        <a:noFill/>
        <a:ln w="25400">
          <a:noFill/>
        </a:ln>
      </c:spPr>
    </c:title>
    <c:autoTitleDeleted val="0"/>
    <c:plotArea>
      <c:layout>
        <c:manualLayout>
          <c:layoutTarget val="inner"/>
          <c:xMode val="edge"/>
          <c:yMode val="edge"/>
          <c:x val="0.13204179666220967"/>
          <c:y val="0.10164267803338206"/>
          <c:w val="0.81412172535036897"/>
          <c:h val="0.78552674867205052"/>
        </c:manualLayout>
      </c:layout>
      <c:scatterChart>
        <c:scatterStyle val="lineMarker"/>
        <c:varyColors val="0"/>
        <c:ser>
          <c:idx val="0"/>
          <c:order val="0"/>
          <c:tx>
            <c:strRef>
              <c:f>Consumption!$L$3</c:f>
              <c:strCache>
                <c:ptCount val="1"/>
                <c:pt idx="0">
                  <c:v>World Total</c:v>
                </c:pt>
              </c:strCache>
            </c:strRef>
          </c:tx>
          <c:spPr>
            <a:ln>
              <a:solidFill>
                <a:sysClr val="windowText" lastClr="000000"/>
              </a:solidFill>
            </a:ln>
          </c:spPr>
          <c:marker>
            <c:symbol val="none"/>
          </c:marker>
          <c:xVal>
            <c:numRef>
              <c:f>Consumption!$A$6:$A$54</c:f>
              <c:numCache>
                <c:formatCode>General</c:formatCode>
                <c:ptCount val="49"/>
                <c:pt idx="0">
                  <c:v>1965</c:v>
                </c:pt>
                <c:pt idx="1">
                  <c:v>1966</c:v>
                </c:pt>
                <c:pt idx="2">
                  <c:v>1967</c:v>
                </c:pt>
                <c:pt idx="3">
                  <c:v>1968</c:v>
                </c:pt>
                <c:pt idx="4">
                  <c:v>1969</c:v>
                </c:pt>
                <c:pt idx="5">
                  <c:v>1970</c:v>
                </c:pt>
                <c:pt idx="6">
                  <c:v>1971</c:v>
                </c:pt>
                <c:pt idx="7">
                  <c:v>1972</c:v>
                </c:pt>
                <c:pt idx="8">
                  <c:v>1973</c:v>
                </c:pt>
                <c:pt idx="9">
                  <c:v>1974</c:v>
                </c:pt>
                <c:pt idx="10">
                  <c:v>1975</c:v>
                </c:pt>
                <c:pt idx="11">
                  <c:v>1976</c:v>
                </c:pt>
                <c:pt idx="12">
                  <c:v>1977</c:v>
                </c:pt>
                <c:pt idx="13">
                  <c:v>1978</c:v>
                </c:pt>
                <c:pt idx="14">
                  <c:v>1979</c:v>
                </c:pt>
                <c:pt idx="15">
                  <c:v>1980</c:v>
                </c:pt>
                <c:pt idx="16">
                  <c:v>1981</c:v>
                </c:pt>
                <c:pt idx="17">
                  <c:v>1982</c:v>
                </c:pt>
                <c:pt idx="18">
                  <c:v>1983</c:v>
                </c:pt>
                <c:pt idx="19">
                  <c:v>1984</c:v>
                </c:pt>
                <c:pt idx="20">
                  <c:v>1985</c:v>
                </c:pt>
                <c:pt idx="21">
                  <c:v>1986</c:v>
                </c:pt>
                <c:pt idx="22">
                  <c:v>1987</c:v>
                </c:pt>
                <c:pt idx="23">
                  <c:v>1988</c:v>
                </c:pt>
                <c:pt idx="24">
                  <c:v>1989</c:v>
                </c:pt>
                <c:pt idx="25">
                  <c:v>1990</c:v>
                </c:pt>
                <c:pt idx="26">
                  <c:v>1991</c:v>
                </c:pt>
                <c:pt idx="27">
                  <c:v>1992</c:v>
                </c:pt>
                <c:pt idx="28">
                  <c:v>1993</c:v>
                </c:pt>
                <c:pt idx="29">
                  <c:v>1994</c:v>
                </c:pt>
                <c:pt idx="30">
                  <c:v>1995</c:v>
                </c:pt>
                <c:pt idx="31">
                  <c:v>1996</c:v>
                </c:pt>
                <c:pt idx="32">
                  <c:v>1997</c:v>
                </c:pt>
                <c:pt idx="33">
                  <c:v>1998</c:v>
                </c:pt>
                <c:pt idx="34">
                  <c:v>1999</c:v>
                </c:pt>
                <c:pt idx="35">
                  <c:v>2000</c:v>
                </c:pt>
                <c:pt idx="36">
                  <c:v>2001</c:v>
                </c:pt>
                <c:pt idx="37">
                  <c:v>2002</c:v>
                </c:pt>
                <c:pt idx="38">
                  <c:v>2003</c:v>
                </c:pt>
                <c:pt idx="39">
                  <c:v>2004</c:v>
                </c:pt>
                <c:pt idx="40">
                  <c:v>2005</c:v>
                </c:pt>
                <c:pt idx="41">
                  <c:v>2006</c:v>
                </c:pt>
                <c:pt idx="42">
                  <c:v>2007</c:v>
                </c:pt>
                <c:pt idx="43">
                  <c:v>2008</c:v>
                </c:pt>
                <c:pt idx="44">
                  <c:v>2009</c:v>
                </c:pt>
                <c:pt idx="45">
                  <c:v>2010</c:v>
                </c:pt>
                <c:pt idx="46">
                  <c:v>2011</c:v>
                </c:pt>
                <c:pt idx="47">
                  <c:v>2012</c:v>
                </c:pt>
                <c:pt idx="48">
                  <c:v>2013</c:v>
                </c:pt>
              </c:numCache>
            </c:numRef>
          </c:xVal>
          <c:yVal>
            <c:numRef>
              <c:f>Consumption!$L$6:$L$54</c:f>
              <c:numCache>
                <c:formatCode>#,##0.0</c:formatCode>
                <c:ptCount val="49"/>
                <c:pt idx="0">
                  <c:v>30.810582133026699</c:v>
                </c:pt>
                <c:pt idx="1">
                  <c:v>33.158018961973298</c:v>
                </c:pt>
                <c:pt idx="2">
                  <c:v>35.540784246073002</c:v>
                </c:pt>
                <c:pt idx="3">
                  <c:v>38.454618100448094</c:v>
                </c:pt>
                <c:pt idx="4">
                  <c:v>41.8254370308549</c:v>
                </c:pt>
                <c:pt idx="5">
                  <c:v>45.354866297158502</c:v>
                </c:pt>
                <c:pt idx="6">
                  <c:v>47.879807663698394</c:v>
                </c:pt>
                <c:pt idx="7">
                  <c:v>51.426638071448501</c:v>
                </c:pt>
                <c:pt idx="8">
                  <c:v>55.562831648436095</c:v>
                </c:pt>
                <c:pt idx="9">
                  <c:v>54.792379074150695</c:v>
                </c:pt>
                <c:pt idx="10">
                  <c:v>54.329432719149501</c:v>
                </c:pt>
                <c:pt idx="11">
                  <c:v>57.6928974968611</c:v>
                </c:pt>
                <c:pt idx="12">
                  <c:v>59.889269644708698</c:v>
                </c:pt>
                <c:pt idx="13">
                  <c:v>62.740767988100799</c:v>
                </c:pt>
                <c:pt idx="14">
                  <c:v>63.878949336679199</c:v>
                </c:pt>
                <c:pt idx="15">
                  <c:v>61.243581418437095</c:v>
                </c:pt>
                <c:pt idx="16">
                  <c:v>59.398855150947398</c:v>
                </c:pt>
                <c:pt idx="17">
                  <c:v>57.814245714979499</c:v>
                </c:pt>
                <c:pt idx="18">
                  <c:v>57.590735632475599</c:v>
                </c:pt>
                <c:pt idx="19">
                  <c:v>58.8645280461146</c:v>
                </c:pt>
                <c:pt idx="20">
                  <c:v>59.249054575453997</c:v>
                </c:pt>
                <c:pt idx="21">
                  <c:v>60.995012394413301</c:v>
                </c:pt>
                <c:pt idx="22">
                  <c:v>62.293264687110501</c:v>
                </c:pt>
                <c:pt idx="23">
                  <c:v>64.246749236945504</c:v>
                </c:pt>
                <c:pt idx="24">
                  <c:v>65.578292498551804</c:v>
                </c:pt>
                <c:pt idx="25">
                  <c:v>66.761397718980504</c:v>
                </c:pt>
                <c:pt idx="26">
                  <c:v>66.907642822322103</c:v>
                </c:pt>
                <c:pt idx="27">
                  <c:v>67.9723102195113</c:v>
                </c:pt>
                <c:pt idx="28">
                  <c:v>67.676950900900707</c:v>
                </c:pt>
                <c:pt idx="29">
                  <c:v>69.204033191712497</c:v>
                </c:pt>
                <c:pt idx="30">
                  <c:v>70.364053987320503</c:v>
                </c:pt>
                <c:pt idx="31">
                  <c:v>71.85286571867519</c:v>
                </c:pt>
                <c:pt idx="32">
                  <c:v>74.044337402768591</c:v>
                </c:pt>
                <c:pt idx="33">
                  <c:v>74.577310407094501</c:v>
                </c:pt>
                <c:pt idx="34">
                  <c:v>76.268834507526108</c:v>
                </c:pt>
                <c:pt idx="35">
                  <c:v>76.901766842145705</c:v>
                </c:pt>
                <c:pt idx="36">
                  <c:v>77.607489426457605</c:v>
                </c:pt>
                <c:pt idx="37">
                  <c:v>78.4994826651062</c:v>
                </c:pt>
                <c:pt idx="38">
                  <c:v>80.216012144611199</c:v>
                </c:pt>
                <c:pt idx="39">
                  <c:v>83.054987298749197</c:v>
                </c:pt>
                <c:pt idx="40">
                  <c:v>84.389358761362701</c:v>
                </c:pt>
                <c:pt idx="41">
                  <c:v>85.324856582827394</c:v>
                </c:pt>
                <c:pt idx="42">
                  <c:v>86.754313083239097</c:v>
                </c:pt>
                <c:pt idx="43">
                  <c:v>86.147218590540902</c:v>
                </c:pt>
                <c:pt idx="44">
                  <c:v>85.111389572258602</c:v>
                </c:pt>
                <c:pt idx="45">
                  <c:v>87.800604129238408</c:v>
                </c:pt>
                <c:pt idx="46">
                  <c:v>88.933880888152686</c:v>
                </c:pt>
                <c:pt idx="47">
                  <c:v>89.931285773056601</c:v>
                </c:pt>
                <c:pt idx="48">
                  <c:v>91.330895477423297</c:v>
                </c:pt>
              </c:numCache>
            </c:numRef>
          </c:yVal>
          <c:smooth val="0"/>
        </c:ser>
        <c:dLbls>
          <c:showLegendKey val="0"/>
          <c:showVal val="0"/>
          <c:showCatName val="0"/>
          <c:showSerName val="0"/>
          <c:showPercent val="0"/>
          <c:showBubbleSize val="0"/>
        </c:dLbls>
        <c:axId val="104735104"/>
        <c:axId val="104737024"/>
      </c:scatterChart>
      <c:valAx>
        <c:axId val="104735104"/>
        <c:scaling>
          <c:orientation val="minMax"/>
          <c:max val="2015"/>
          <c:min val="1965"/>
        </c:scaling>
        <c:delete val="0"/>
        <c:axPos val="b"/>
        <c:title>
          <c:tx>
            <c:rich>
              <a:bodyPr/>
              <a:lstStyle/>
              <a:p>
                <a:pPr>
                  <a:defRPr sz="1000" b="0" i="1" u="none" strike="noStrike" baseline="0">
                    <a:solidFill>
                      <a:srgbClr val="000000"/>
                    </a:solidFill>
                    <a:latin typeface="Arial"/>
                    <a:ea typeface="Arial"/>
                    <a:cs typeface="Arial"/>
                  </a:defRPr>
                </a:pPr>
                <a:r>
                  <a:rPr lang="en-US"/>
                  <a:t>Source: BP</a:t>
                </a:r>
              </a:p>
            </c:rich>
          </c:tx>
          <c:layout>
            <c:manualLayout>
              <c:xMode val="edge"/>
              <c:yMode val="edge"/>
              <c:x val="0.44262006570370754"/>
              <c:y val="0.9400087260034905"/>
            </c:manualLayout>
          </c:layout>
          <c:overlay val="0"/>
          <c:spPr>
            <a:noFill/>
            <a:ln w="25400">
              <a:noFill/>
            </a:ln>
          </c:spPr>
        </c:title>
        <c:numFmt formatCode="General" sourceLinked="1"/>
        <c:majorTickMark val="out"/>
        <c:minorTickMark val="none"/>
        <c:tickLblPos val="nextTo"/>
        <c:spPr>
          <a:ln w="3175">
            <a:solidFill>
              <a:srgbClr val="000000"/>
            </a:solidFill>
            <a:prstDash val="solid"/>
          </a:ln>
        </c:spPr>
        <c:txPr>
          <a:bodyPr rot="0" vert="horz"/>
          <a:lstStyle/>
          <a:p>
            <a:pPr>
              <a:defRPr sz="1000" b="0" i="0" u="none" strike="noStrike" baseline="0">
                <a:solidFill>
                  <a:srgbClr val="000000"/>
                </a:solidFill>
                <a:latin typeface="Arial"/>
                <a:ea typeface="Arial"/>
                <a:cs typeface="Arial"/>
              </a:defRPr>
            </a:pPr>
            <a:endParaRPr lang="en-US"/>
          </a:p>
        </c:txPr>
        <c:crossAx val="104737024"/>
        <c:crosses val="autoZero"/>
        <c:crossBetween val="midCat"/>
      </c:valAx>
      <c:valAx>
        <c:axId val="104737024"/>
        <c:scaling>
          <c:orientation val="minMax"/>
        </c:scaling>
        <c:delete val="0"/>
        <c:axPos val="l"/>
        <c:majorGridlines>
          <c:spPr>
            <a:ln w="3175">
              <a:solidFill>
                <a:srgbClr val="000000"/>
              </a:solidFill>
              <a:prstDash val="solid"/>
            </a:ln>
          </c:spPr>
        </c:majorGridlines>
        <c:title>
          <c:tx>
            <c:rich>
              <a:bodyPr/>
              <a:lstStyle/>
              <a:p>
                <a:pPr>
                  <a:defRPr sz="1200" b="0" i="0" u="none" strike="noStrike" baseline="0">
                    <a:solidFill>
                      <a:srgbClr val="000000"/>
                    </a:solidFill>
                    <a:latin typeface="Arial"/>
                    <a:ea typeface="Arial"/>
                    <a:cs typeface="Arial"/>
                  </a:defRPr>
                </a:pPr>
                <a:r>
                  <a:rPr lang="en-US"/>
                  <a:t>Million Barrels Daily</a:t>
                </a:r>
              </a:p>
            </c:rich>
          </c:tx>
          <c:layout>
            <c:manualLayout>
              <c:xMode val="edge"/>
              <c:yMode val="edge"/>
              <c:x val="9.2441544317563885E-3"/>
              <c:y val="0.3185041908446164"/>
            </c:manualLayout>
          </c:layout>
          <c:overlay val="0"/>
          <c:spPr>
            <a:noFill/>
            <a:ln w="25400">
              <a:noFill/>
            </a:ln>
          </c:spPr>
        </c:title>
        <c:numFmt formatCode="#,##0" sourceLinked="0"/>
        <c:majorTickMark val="out"/>
        <c:minorTickMark val="none"/>
        <c:tickLblPos val="nextTo"/>
        <c:spPr>
          <a:ln w="3175">
            <a:solidFill>
              <a:srgbClr val="000000"/>
            </a:solidFill>
            <a:prstDash val="solid"/>
          </a:ln>
        </c:spPr>
        <c:txPr>
          <a:bodyPr rot="0" vert="horz"/>
          <a:lstStyle/>
          <a:p>
            <a:pPr>
              <a:defRPr sz="1000" b="0" i="0" u="none" strike="noStrike" baseline="0">
                <a:solidFill>
                  <a:srgbClr val="000000"/>
                </a:solidFill>
                <a:latin typeface="Arial"/>
                <a:ea typeface="Arial"/>
                <a:cs typeface="Arial"/>
              </a:defRPr>
            </a:pPr>
            <a:endParaRPr lang="en-US"/>
          </a:p>
        </c:txPr>
        <c:crossAx val="104735104"/>
        <c:crosses val="autoZero"/>
        <c:crossBetween val="midCat"/>
      </c:valAx>
      <c:spPr>
        <a:solidFill>
          <a:srgbClr val="FFFFFF"/>
        </a:solidFill>
        <a:ln w="12700">
          <a:solidFill>
            <a:srgbClr val="808080"/>
          </a:solidFill>
          <a:prstDash val="solid"/>
        </a:ln>
      </c:spPr>
    </c:plotArea>
    <c:plotVisOnly val="1"/>
    <c:dispBlanksAs val="gap"/>
    <c:showDLblsOverMax val="0"/>
  </c:chart>
  <c:spPr>
    <a:noFill/>
    <a:ln w="9525">
      <a:noFill/>
    </a:ln>
  </c:spPr>
  <c:txPr>
    <a:bodyPr/>
    <a:lstStyle/>
    <a:p>
      <a:pPr>
        <a:defRPr sz="800" b="0" i="0" u="none" strike="noStrike" baseline="0">
          <a:solidFill>
            <a:srgbClr val="000000"/>
          </a:solidFill>
          <a:latin typeface="Arial"/>
          <a:ea typeface="Arial"/>
          <a:cs typeface="Arial"/>
        </a:defRPr>
      </a:pPr>
      <a:endParaRPr lang="en-US"/>
    </a:p>
  </c:txPr>
  <c:externalData r:id="rId1">
    <c:autoUpdate val="0"/>
  </c:externalData>
  <c:userShapes r:id="rId2"/>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2236224906008371"/>
          <c:y val="0.1096067053513862"/>
          <c:w val="0.82380892211108747"/>
          <c:h val="0.78014184397163122"/>
        </c:manualLayout>
      </c:layout>
      <c:scatterChart>
        <c:scatterStyle val="lineMarker"/>
        <c:varyColors val="0"/>
        <c:ser>
          <c:idx val="0"/>
          <c:order val="0"/>
          <c:tx>
            <c:v>US Oil Prod</c:v>
          </c:tx>
          <c:spPr>
            <a:ln w="28575">
              <a:solidFill>
                <a:srgbClr val="000000"/>
              </a:solidFill>
              <a:prstDash val="solid"/>
            </a:ln>
          </c:spPr>
          <c:marker>
            <c:symbol val="none"/>
          </c:marker>
          <c:xVal>
            <c:numRef>
              <c:f>'US ProdCons'!$A$6:$A$55</c:f>
              <c:numCache>
                <c:formatCode>General</c:formatCode>
                <c:ptCount val="50"/>
                <c:pt idx="0">
                  <c:v>1965</c:v>
                </c:pt>
                <c:pt idx="1">
                  <c:v>1966</c:v>
                </c:pt>
                <c:pt idx="2">
                  <c:v>1967</c:v>
                </c:pt>
                <c:pt idx="3">
                  <c:v>1968</c:v>
                </c:pt>
                <c:pt idx="4">
                  <c:v>1969</c:v>
                </c:pt>
                <c:pt idx="5">
                  <c:v>1970</c:v>
                </c:pt>
                <c:pt idx="6">
                  <c:v>1971</c:v>
                </c:pt>
                <c:pt idx="7">
                  <c:v>1972</c:v>
                </c:pt>
                <c:pt idx="8">
                  <c:v>1973</c:v>
                </c:pt>
                <c:pt idx="9">
                  <c:v>1974</c:v>
                </c:pt>
                <c:pt idx="10">
                  <c:v>1975</c:v>
                </c:pt>
                <c:pt idx="11">
                  <c:v>1976</c:v>
                </c:pt>
                <c:pt idx="12">
                  <c:v>1977</c:v>
                </c:pt>
                <c:pt idx="13">
                  <c:v>1978</c:v>
                </c:pt>
                <c:pt idx="14">
                  <c:v>1979</c:v>
                </c:pt>
                <c:pt idx="15">
                  <c:v>1980</c:v>
                </c:pt>
                <c:pt idx="16">
                  <c:v>1981</c:v>
                </c:pt>
                <c:pt idx="17">
                  <c:v>1982</c:v>
                </c:pt>
                <c:pt idx="18">
                  <c:v>1983</c:v>
                </c:pt>
                <c:pt idx="19">
                  <c:v>1984</c:v>
                </c:pt>
                <c:pt idx="20">
                  <c:v>1985</c:v>
                </c:pt>
                <c:pt idx="21">
                  <c:v>1986</c:v>
                </c:pt>
                <c:pt idx="22">
                  <c:v>1987</c:v>
                </c:pt>
                <c:pt idx="23">
                  <c:v>1988</c:v>
                </c:pt>
                <c:pt idx="24">
                  <c:v>1989</c:v>
                </c:pt>
                <c:pt idx="25">
                  <c:v>1990</c:v>
                </c:pt>
                <c:pt idx="26">
                  <c:v>1991</c:v>
                </c:pt>
                <c:pt idx="27">
                  <c:v>1992</c:v>
                </c:pt>
                <c:pt idx="28">
                  <c:v>1993</c:v>
                </c:pt>
                <c:pt idx="29">
                  <c:v>1994</c:v>
                </c:pt>
                <c:pt idx="30">
                  <c:v>1995</c:v>
                </c:pt>
                <c:pt idx="31">
                  <c:v>1996</c:v>
                </c:pt>
                <c:pt idx="32">
                  <c:v>1997</c:v>
                </c:pt>
                <c:pt idx="33">
                  <c:v>1998</c:v>
                </c:pt>
                <c:pt idx="34">
                  <c:v>1999</c:v>
                </c:pt>
                <c:pt idx="35">
                  <c:v>2000</c:v>
                </c:pt>
                <c:pt idx="36">
                  <c:v>2001</c:v>
                </c:pt>
                <c:pt idx="37">
                  <c:v>2002</c:v>
                </c:pt>
                <c:pt idx="38">
                  <c:v>2003</c:v>
                </c:pt>
                <c:pt idx="39">
                  <c:v>2004</c:v>
                </c:pt>
                <c:pt idx="40">
                  <c:v>2005</c:v>
                </c:pt>
                <c:pt idx="41">
                  <c:v>2006</c:v>
                </c:pt>
                <c:pt idx="42">
                  <c:v>2007</c:v>
                </c:pt>
                <c:pt idx="43">
                  <c:v>2008</c:v>
                </c:pt>
                <c:pt idx="44">
                  <c:v>2009</c:v>
                </c:pt>
                <c:pt idx="45">
                  <c:v>2010</c:v>
                </c:pt>
                <c:pt idx="46">
                  <c:v>2011</c:v>
                </c:pt>
                <c:pt idx="47">
                  <c:v>2012</c:v>
                </c:pt>
                <c:pt idx="48">
                  <c:v>2013</c:v>
                </c:pt>
                <c:pt idx="49">
                  <c:v>2014</c:v>
                </c:pt>
              </c:numCache>
            </c:numRef>
          </c:xVal>
          <c:yVal>
            <c:numRef>
              <c:f>'US ProdCons'!$B$6:$B$55</c:f>
              <c:numCache>
                <c:formatCode>0.0</c:formatCode>
                <c:ptCount val="50"/>
                <c:pt idx="0">
                  <c:v>9.01389</c:v>
                </c:pt>
                <c:pt idx="1">
                  <c:v>9.5791749999999993</c:v>
                </c:pt>
                <c:pt idx="2">
                  <c:v>10.219718</c:v>
                </c:pt>
                <c:pt idx="3">
                  <c:v>10.599325</c:v>
                </c:pt>
                <c:pt idx="4">
                  <c:v>10.827375</c:v>
                </c:pt>
                <c:pt idx="5">
                  <c:v>11.296893000000001</c:v>
                </c:pt>
                <c:pt idx="6">
                  <c:v>11.155422</c:v>
                </c:pt>
                <c:pt idx="7">
                  <c:v>11.184656</c:v>
                </c:pt>
                <c:pt idx="8">
                  <c:v>10.946099</c:v>
                </c:pt>
                <c:pt idx="9">
                  <c:v>10.462145</c:v>
                </c:pt>
                <c:pt idx="10">
                  <c:v>10.007498999999999</c:v>
                </c:pt>
                <c:pt idx="11">
                  <c:v>9.7355869999999989</c:v>
                </c:pt>
                <c:pt idx="12">
                  <c:v>9.862247</c:v>
                </c:pt>
                <c:pt idx="13">
                  <c:v>10.274799999999999</c:v>
                </c:pt>
                <c:pt idx="14">
                  <c:v>10.135159</c:v>
                </c:pt>
                <c:pt idx="15">
                  <c:v>10.169814000000001</c:v>
                </c:pt>
                <c:pt idx="16">
                  <c:v>10.180121</c:v>
                </c:pt>
                <c:pt idx="17">
                  <c:v>10.198883</c:v>
                </c:pt>
                <c:pt idx="18">
                  <c:v>10.246370000000001</c:v>
                </c:pt>
                <c:pt idx="19">
                  <c:v>10.508668999999999</c:v>
                </c:pt>
                <c:pt idx="20">
                  <c:v>10.580577999999999</c:v>
                </c:pt>
                <c:pt idx="21">
                  <c:v>10.230827</c:v>
                </c:pt>
                <c:pt idx="22">
                  <c:v>9.9442959999999996</c:v>
                </c:pt>
                <c:pt idx="23">
                  <c:v>9.7645300000000006</c:v>
                </c:pt>
                <c:pt idx="24">
                  <c:v>9.1586250000000007</c:v>
                </c:pt>
                <c:pt idx="25">
                  <c:v>8.9142090000000014</c:v>
                </c:pt>
                <c:pt idx="26">
                  <c:v>9.075882</c:v>
                </c:pt>
                <c:pt idx="27">
                  <c:v>8.8683320000000005</c:v>
                </c:pt>
                <c:pt idx="28">
                  <c:v>8.5823309999999999</c:v>
                </c:pt>
                <c:pt idx="29">
                  <c:v>8.3881540000000001</c:v>
                </c:pt>
                <c:pt idx="30">
                  <c:v>8.321828</c:v>
                </c:pt>
                <c:pt idx="31">
                  <c:v>8.2946360000000006</c:v>
                </c:pt>
                <c:pt idx="32">
                  <c:v>8.2687589999999993</c:v>
                </c:pt>
                <c:pt idx="33">
                  <c:v>8.011292000000001</c:v>
                </c:pt>
                <c:pt idx="34">
                  <c:v>7.7311000000000005</c:v>
                </c:pt>
                <c:pt idx="35">
                  <c:v>7.7325730000000004</c:v>
                </c:pt>
                <c:pt idx="36">
                  <c:v>7.6697959999999998</c:v>
                </c:pt>
                <c:pt idx="37">
                  <c:v>7.6243190000000007</c:v>
                </c:pt>
                <c:pt idx="38">
                  <c:v>7.368506</c:v>
                </c:pt>
                <c:pt idx="39">
                  <c:v>7.2501509999999998</c:v>
                </c:pt>
                <c:pt idx="40">
                  <c:v>6.8983630000000007</c:v>
                </c:pt>
                <c:pt idx="41">
                  <c:v>6.8265450000000003</c:v>
                </c:pt>
                <c:pt idx="42">
                  <c:v>6.8600450000000004</c:v>
                </c:pt>
                <c:pt idx="43">
                  <c:v>6.7833860000000001</c:v>
                </c:pt>
                <c:pt idx="44">
                  <c:v>7.259709</c:v>
                </c:pt>
                <c:pt idx="45">
                  <c:v>7.5558339999999999</c:v>
                </c:pt>
                <c:pt idx="46">
                  <c:v>7.8609960000000001</c:v>
                </c:pt>
                <c:pt idx="47">
                  <c:v>8.9046769999999995</c:v>
                </c:pt>
                <c:pt idx="48">
                  <c:v>10.051871999999999</c:v>
                </c:pt>
                <c:pt idx="49" formatCode="0.00">
                  <c:v>11.617146</c:v>
                </c:pt>
              </c:numCache>
            </c:numRef>
          </c:yVal>
          <c:smooth val="0"/>
        </c:ser>
        <c:ser>
          <c:idx val="1"/>
          <c:order val="1"/>
          <c:tx>
            <c:v>US Oil Cons</c:v>
          </c:tx>
          <c:spPr>
            <a:ln>
              <a:solidFill>
                <a:schemeClr val="tx1"/>
              </a:solidFill>
            </a:ln>
          </c:spPr>
          <c:marker>
            <c:symbol val="none"/>
          </c:marker>
          <c:xVal>
            <c:numRef>
              <c:f>'US ProdCons'!$A$6:$A$55</c:f>
              <c:numCache>
                <c:formatCode>General</c:formatCode>
                <c:ptCount val="50"/>
                <c:pt idx="0">
                  <c:v>1965</c:v>
                </c:pt>
                <c:pt idx="1">
                  <c:v>1966</c:v>
                </c:pt>
                <c:pt idx="2">
                  <c:v>1967</c:v>
                </c:pt>
                <c:pt idx="3">
                  <c:v>1968</c:v>
                </c:pt>
                <c:pt idx="4">
                  <c:v>1969</c:v>
                </c:pt>
                <c:pt idx="5">
                  <c:v>1970</c:v>
                </c:pt>
                <c:pt idx="6">
                  <c:v>1971</c:v>
                </c:pt>
                <c:pt idx="7">
                  <c:v>1972</c:v>
                </c:pt>
                <c:pt idx="8">
                  <c:v>1973</c:v>
                </c:pt>
                <c:pt idx="9">
                  <c:v>1974</c:v>
                </c:pt>
                <c:pt idx="10">
                  <c:v>1975</c:v>
                </c:pt>
                <c:pt idx="11">
                  <c:v>1976</c:v>
                </c:pt>
                <c:pt idx="12">
                  <c:v>1977</c:v>
                </c:pt>
                <c:pt idx="13">
                  <c:v>1978</c:v>
                </c:pt>
                <c:pt idx="14">
                  <c:v>1979</c:v>
                </c:pt>
                <c:pt idx="15">
                  <c:v>1980</c:v>
                </c:pt>
                <c:pt idx="16">
                  <c:v>1981</c:v>
                </c:pt>
                <c:pt idx="17">
                  <c:v>1982</c:v>
                </c:pt>
                <c:pt idx="18">
                  <c:v>1983</c:v>
                </c:pt>
                <c:pt idx="19">
                  <c:v>1984</c:v>
                </c:pt>
                <c:pt idx="20">
                  <c:v>1985</c:v>
                </c:pt>
                <c:pt idx="21">
                  <c:v>1986</c:v>
                </c:pt>
                <c:pt idx="22">
                  <c:v>1987</c:v>
                </c:pt>
                <c:pt idx="23">
                  <c:v>1988</c:v>
                </c:pt>
                <c:pt idx="24">
                  <c:v>1989</c:v>
                </c:pt>
                <c:pt idx="25">
                  <c:v>1990</c:v>
                </c:pt>
                <c:pt idx="26">
                  <c:v>1991</c:v>
                </c:pt>
                <c:pt idx="27">
                  <c:v>1992</c:v>
                </c:pt>
                <c:pt idx="28">
                  <c:v>1993</c:v>
                </c:pt>
                <c:pt idx="29">
                  <c:v>1994</c:v>
                </c:pt>
                <c:pt idx="30">
                  <c:v>1995</c:v>
                </c:pt>
                <c:pt idx="31">
                  <c:v>1996</c:v>
                </c:pt>
                <c:pt idx="32">
                  <c:v>1997</c:v>
                </c:pt>
                <c:pt idx="33">
                  <c:v>1998</c:v>
                </c:pt>
                <c:pt idx="34">
                  <c:v>1999</c:v>
                </c:pt>
                <c:pt idx="35">
                  <c:v>2000</c:v>
                </c:pt>
                <c:pt idx="36">
                  <c:v>2001</c:v>
                </c:pt>
                <c:pt idx="37">
                  <c:v>2002</c:v>
                </c:pt>
                <c:pt idx="38">
                  <c:v>2003</c:v>
                </c:pt>
                <c:pt idx="39">
                  <c:v>2004</c:v>
                </c:pt>
                <c:pt idx="40">
                  <c:v>2005</c:v>
                </c:pt>
                <c:pt idx="41">
                  <c:v>2006</c:v>
                </c:pt>
                <c:pt idx="42">
                  <c:v>2007</c:v>
                </c:pt>
                <c:pt idx="43">
                  <c:v>2008</c:v>
                </c:pt>
                <c:pt idx="44">
                  <c:v>2009</c:v>
                </c:pt>
                <c:pt idx="45">
                  <c:v>2010</c:v>
                </c:pt>
                <c:pt idx="46">
                  <c:v>2011</c:v>
                </c:pt>
                <c:pt idx="47">
                  <c:v>2012</c:v>
                </c:pt>
                <c:pt idx="48">
                  <c:v>2013</c:v>
                </c:pt>
                <c:pt idx="49">
                  <c:v>2014</c:v>
                </c:pt>
              </c:numCache>
            </c:numRef>
          </c:xVal>
          <c:yVal>
            <c:numRef>
              <c:f>'US ProdCons'!$C$6:$C$55</c:f>
              <c:numCache>
                <c:formatCode>0.0</c:formatCode>
                <c:ptCount val="50"/>
                <c:pt idx="0">
                  <c:v>11.512435999999999</c:v>
                </c:pt>
                <c:pt idx="1">
                  <c:v>12.084372999999999</c:v>
                </c:pt>
                <c:pt idx="2">
                  <c:v>12.560345</c:v>
                </c:pt>
                <c:pt idx="3">
                  <c:v>13.392866</c:v>
                </c:pt>
                <c:pt idx="4">
                  <c:v>14.136794999999999</c:v>
                </c:pt>
                <c:pt idx="5">
                  <c:v>14.697186</c:v>
                </c:pt>
                <c:pt idx="6">
                  <c:v>15.212493</c:v>
                </c:pt>
                <c:pt idx="7">
                  <c:v>16.366983999999999</c:v>
                </c:pt>
                <c:pt idx="8">
                  <c:v>17.307679</c:v>
                </c:pt>
                <c:pt idx="9">
                  <c:v>16.652709999999999</c:v>
                </c:pt>
                <c:pt idx="10">
                  <c:v>16.321959</c:v>
                </c:pt>
                <c:pt idx="11">
                  <c:v>17.461065999999999</c:v>
                </c:pt>
                <c:pt idx="12">
                  <c:v>18.431419000000002</c:v>
                </c:pt>
                <c:pt idx="13">
                  <c:v>18.846622</c:v>
                </c:pt>
                <c:pt idx="14">
                  <c:v>18.512540000000001</c:v>
                </c:pt>
                <c:pt idx="15">
                  <c:v>17.055861</c:v>
                </c:pt>
                <c:pt idx="16">
                  <c:v>16.057696</c:v>
                </c:pt>
                <c:pt idx="17">
                  <c:v>15.295719999999999</c:v>
                </c:pt>
                <c:pt idx="18">
                  <c:v>15.231134000000001</c:v>
                </c:pt>
                <c:pt idx="19">
                  <c:v>15.725614999999999</c:v>
                </c:pt>
                <c:pt idx="20">
                  <c:v>15.726417999999999</c:v>
                </c:pt>
                <c:pt idx="21">
                  <c:v>16.280626999999999</c:v>
                </c:pt>
                <c:pt idx="22">
                  <c:v>16.665045999999997</c:v>
                </c:pt>
                <c:pt idx="23">
                  <c:v>17.28331</c:v>
                </c:pt>
                <c:pt idx="24">
                  <c:v>17.325152999999997</c:v>
                </c:pt>
                <c:pt idx="25">
                  <c:v>16.988495999999998</c:v>
                </c:pt>
                <c:pt idx="26">
                  <c:v>16.713836000000001</c:v>
                </c:pt>
                <c:pt idx="27">
                  <c:v>17.032854999999998</c:v>
                </c:pt>
                <c:pt idx="28">
                  <c:v>17.236730999999999</c:v>
                </c:pt>
                <c:pt idx="29">
                  <c:v>17.718159</c:v>
                </c:pt>
                <c:pt idx="30">
                  <c:v>17.724589999999999</c:v>
                </c:pt>
                <c:pt idx="31">
                  <c:v>18.308903999999998</c:v>
                </c:pt>
                <c:pt idx="32">
                  <c:v>18.620304000000001</c:v>
                </c:pt>
                <c:pt idx="33">
                  <c:v>18.91714</c:v>
                </c:pt>
                <c:pt idx="34">
                  <c:v>19.519337</c:v>
                </c:pt>
                <c:pt idx="35">
                  <c:v>19.701077000000002</c:v>
                </c:pt>
                <c:pt idx="36">
                  <c:v>19.648706999999998</c:v>
                </c:pt>
                <c:pt idx="37">
                  <c:v>19.761303999999999</c:v>
                </c:pt>
                <c:pt idx="38">
                  <c:v>20.033507</c:v>
                </c:pt>
                <c:pt idx="39">
                  <c:v>20.731150000000003</c:v>
                </c:pt>
                <c:pt idx="40">
                  <c:v>20.802161999999999</c:v>
                </c:pt>
                <c:pt idx="41">
                  <c:v>20.687418000000001</c:v>
                </c:pt>
                <c:pt idx="42">
                  <c:v>20.680378000000001</c:v>
                </c:pt>
                <c:pt idx="43">
                  <c:v>19.497964</c:v>
                </c:pt>
                <c:pt idx="44">
                  <c:v>18.7714</c:v>
                </c:pt>
                <c:pt idx="45">
                  <c:v>19.180126000000001</c:v>
                </c:pt>
                <c:pt idx="46">
                  <c:v>18.882072000000001</c:v>
                </c:pt>
                <c:pt idx="47">
                  <c:v>18.490214000000002</c:v>
                </c:pt>
                <c:pt idx="48">
                  <c:v>18.961128000000002</c:v>
                </c:pt>
                <c:pt idx="49">
                  <c:v>19.034839999999999</c:v>
                </c:pt>
              </c:numCache>
            </c:numRef>
          </c:yVal>
          <c:smooth val="0"/>
        </c:ser>
        <c:dLbls>
          <c:showLegendKey val="0"/>
          <c:showVal val="0"/>
          <c:showCatName val="0"/>
          <c:showSerName val="0"/>
          <c:showPercent val="0"/>
          <c:showBubbleSize val="0"/>
        </c:dLbls>
        <c:axId val="105056896"/>
        <c:axId val="105124608"/>
      </c:scatterChart>
      <c:valAx>
        <c:axId val="105056896"/>
        <c:scaling>
          <c:orientation val="minMax"/>
          <c:max val="2015"/>
          <c:min val="1965"/>
        </c:scaling>
        <c:delete val="0"/>
        <c:axPos val="b"/>
        <c:title>
          <c:tx>
            <c:rich>
              <a:bodyPr/>
              <a:lstStyle/>
              <a:p>
                <a:pPr>
                  <a:defRPr sz="1000" b="0" i="1" u="none" strike="noStrike" baseline="0">
                    <a:solidFill>
                      <a:srgbClr val="000000"/>
                    </a:solidFill>
                    <a:latin typeface="Arial"/>
                    <a:ea typeface="Arial"/>
                    <a:cs typeface="Arial"/>
                  </a:defRPr>
                </a:pPr>
                <a:r>
                  <a:rPr lang="en-US"/>
                  <a:t>Source: EPI</a:t>
                </a:r>
                <a:r>
                  <a:rPr lang="en-US" baseline="0"/>
                  <a:t> from </a:t>
                </a:r>
                <a:r>
                  <a:rPr lang="en-US"/>
                  <a:t>EIA</a:t>
                </a:r>
              </a:p>
            </c:rich>
          </c:tx>
          <c:layout>
            <c:manualLayout>
              <c:xMode val="edge"/>
              <c:yMode val="edge"/>
              <c:x val="0.39893140811587036"/>
              <c:y val="0.94717603234378311"/>
            </c:manualLayout>
          </c:layout>
          <c:overlay val="0"/>
          <c:spPr>
            <a:noFill/>
            <a:ln w="25400">
              <a:noFill/>
            </a:ln>
          </c:spPr>
        </c:title>
        <c:numFmt formatCode="General" sourceLinked="1"/>
        <c:majorTickMark val="out"/>
        <c:minorTickMark val="none"/>
        <c:tickLblPos val="nextTo"/>
        <c:spPr>
          <a:ln w="3175">
            <a:solidFill>
              <a:srgbClr val="000000"/>
            </a:solidFill>
            <a:prstDash val="solid"/>
          </a:ln>
        </c:spPr>
        <c:txPr>
          <a:bodyPr rot="0" vert="horz"/>
          <a:lstStyle/>
          <a:p>
            <a:pPr>
              <a:defRPr sz="1000" b="0" i="0" u="none" strike="noStrike" baseline="0">
                <a:solidFill>
                  <a:srgbClr val="000000"/>
                </a:solidFill>
                <a:latin typeface="Arial"/>
                <a:ea typeface="Arial"/>
                <a:cs typeface="Arial"/>
              </a:defRPr>
            </a:pPr>
            <a:endParaRPr lang="en-US"/>
          </a:p>
        </c:txPr>
        <c:crossAx val="105124608"/>
        <c:crosses val="autoZero"/>
        <c:crossBetween val="midCat"/>
      </c:valAx>
      <c:valAx>
        <c:axId val="105124608"/>
        <c:scaling>
          <c:orientation val="minMax"/>
        </c:scaling>
        <c:delete val="0"/>
        <c:axPos val="l"/>
        <c:majorGridlines>
          <c:spPr>
            <a:ln w="3175">
              <a:solidFill>
                <a:srgbClr val="000000"/>
              </a:solidFill>
              <a:prstDash val="solid"/>
            </a:ln>
          </c:spPr>
        </c:majorGridlines>
        <c:title>
          <c:tx>
            <c:rich>
              <a:bodyPr/>
              <a:lstStyle/>
              <a:p>
                <a:pPr>
                  <a:defRPr sz="1150" b="0" i="0" u="none" strike="noStrike" baseline="0">
                    <a:solidFill>
                      <a:srgbClr val="000000"/>
                    </a:solidFill>
                    <a:latin typeface="Arial"/>
                    <a:ea typeface="Arial"/>
                    <a:cs typeface="Arial"/>
                  </a:defRPr>
                </a:pPr>
                <a:r>
                  <a:rPr lang="en-US" sz="1200"/>
                  <a:t>Million Barrels Per Day</a:t>
                </a:r>
              </a:p>
            </c:rich>
          </c:tx>
          <c:layout>
            <c:manualLayout>
              <c:xMode val="edge"/>
              <c:yMode val="edge"/>
              <c:x val="2.6997361586346205E-3"/>
              <c:y val="0.33784662786716879"/>
            </c:manualLayout>
          </c:layout>
          <c:overlay val="0"/>
          <c:spPr>
            <a:noFill/>
            <a:ln w="25400">
              <a:noFill/>
            </a:ln>
          </c:spPr>
        </c:title>
        <c:numFmt formatCode="#,##0" sourceLinked="0"/>
        <c:majorTickMark val="out"/>
        <c:minorTickMark val="none"/>
        <c:tickLblPos val="nextTo"/>
        <c:spPr>
          <a:ln w="3175">
            <a:solidFill>
              <a:srgbClr val="000000"/>
            </a:solidFill>
            <a:prstDash val="solid"/>
          </a:ln>
        </c:spPr>
        <c:txPr>
          <a:bodyPr rot="0" vert="horz"/>
          <a:lstStyle/>
          <a:p>
            <a:pPr>
              <a:defRPr sz="1000" b="0" i="0" u="none" strike="noStrike" baseline="0">
                <a:solidFill>
                  <a:srgbClr val="000000"/>
                </a:solidFill>
                <a:latin typeface="Arial"/>
                <a:ea typeface="Arial"/>
                <a:cs typeface="Arial"/>
              </a:defRPr>
            </a:pPr>
            <a:endParaRPr lang="en-US"/>
          </a:p>
        </c:txPr>
        <c:crossAx val="105056896"/>
        <c:crosses val="autoZero"/>
        <c:crossBetween val="midCat"/>
      </c:valAx>
      <c:spPr>
        <a:solidFill>
          <a:srgbClr val="FFFFFF"/>
        </a:solidFill>
        <a:ln w="12700">
          <a:solidFill>
            <a:srgbClr val="808080"/>
          </a:solidFill>
          <a:prstDash val="solid"/>
        </a:ln>
      </c:spPr>
    </c:plotArea>
    <c:plotVisOnly val="1"/>
    <c:dispBlanksAs val="gap"/>
    <c:showDLblsOverMax val="0"/>
  </c:chart>
  <c:spPr>
    <a:noFill/>
    <a:ln w="9525">
      <a:noFill/>
    </a:ln>
  </c:spPr>
  <c:txPr>
    <a:bodyPr/>
    <a:lstStyle/>
    <a:p>
      <a:pPr>
        <a:defRPr sz="1000" b="0" i="0" u="none" strike="noStrike" baseline="0">
          <a:solidFill>
            <a:srgbClr val="000000"/>
          </a:solidFill>
          <a:latin typeface="Arial"/>
          <a:ea typeface="Arial"/>
          <a:cs typeface="Arial"/>
        </a:defRPr>
      </a:pPr>
      <a:endParaRPr lang="en-US"/>
    </a:p>
  </c:txPr>
  <c:externalData r:id="rId2">
    <c:autoUpdate val="0"/>
  </c:externalData>
  <c:userShapes r:id="rId3"/>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3.320805127744024E-2"/>
          <c:y val="7.0852333013499039E-2"/>
          <c:w val="0.93416552131636077"/>
          <c:h val="0.84741446970966161"/>
        </c:manualLayout>
      </c:layout>
      <c:ofPieChart>
        <c:ofPieType val="bar"/>
        <c:varyColors val="1"/>
        <c:ser>
          <c:idx val="0"/>
          <c:order val="0"/>
          <c:tx>
            <c:strRef>
              <c:f>'Share of Electricity'!$E$3</c:f>
              <c:strCache>
                <c:ptCount val="1"/>
                <c:pt idx="0">
                  <c:v>World</c:v>
                </c:pt>
              </c:strCache>
            </c:strRef>
          </c:tx>
          <c:spPr>
            <a:ln>
              <a:noFill/>
            </a:ln>
            <a:effectLst/>
          </c:spPr>
          <c:dPt>
            <c:idx val="0"/>
            <c:bubble3D val="0"/>
            <c:spPr>
              <a:solidFill>
                <a:schemeClr val="tx1"/>
              </a:solidFill>
              <a:ln>
                <a:noFill/>
              </a:ln>
              <a:effectLst/>
            </c:spPr>
          </c:dPt>
          <c:dPt>
            <c:idx val="1"/>
            <c:bubble3D val="0"/>
            <c:spPr>
              <a:solidFill>
                <a:schemeClr val="tx1">
                  <a:lumMod val="65000"/>
                  <a:lumOff val="35000"/>
                </a:schemeClr>
              </a:solidFill>
              <a:ln>
                <a:solidFill>
                  <a:schemeClr val="tx1">
                    <a:lumMod val="65000"/>
                    <a:lumOff val="35000"/>
                  </a:schemeClr>
                </a:solidFill>
              </a:ln>
              <a:effectLst/>
            </c:spPr>
          </c:dPt>
          <c:dPt>
            <c:idx val="2"/>
            <c:bubble3D val="0"/>
            <c:spPr>
              <a:solidFill>
                <a:schemeClr val="accent1"/>
              </a:solidFill>
              <a:ln>
                <a:solidFill>
                  <a:schemeClr val="accent1"/>
                </a:solidFill>
              </a:ln>
              <a:effectLst/>
            </c:spPr>
          </c:dPt>
          <c:dPt>
            <c:idx val="4"/>
            <c:bubble3D val="0"/>
            <c:spPr>
              <a:solidFill>
                <a:schemeClr val="tx1">
                  <a:lumMod val="50000"/>
                  <a:lumOff val="50000"/>
                </a:schemeClr>
              </a:solidFill>
              <a:ln>
                <a:solidFill>
                  <a:schemeClr val="tx1">
                    <a:lumMod val="50000"/>
                    <a:lumOff val="50000"/>
                  </a:schemeClr>
                </a:solidFill>
              </a:ln>
              <a:effectLst/>
            </c:spPr>
          </c:dPt>
          <c:dPt>
            <c:idx val="5"/>
            <c:bubble3D val="0"/>
            <c:spPr>
              <a:solidFill>
                <a:srgbClr val="F79646">
                  <a:lumMod val="75000"/>
                </a:srgbClr>
              </a:solidFill>
              <a:ln>
                <a:noFill/>
              </a:ln>
              <a:effectLst/>
            </c:spPr>
          </c:dPt>
          <c:dPt>
            <c:idx val="6"/>
            <c:bubble3D val="0"/>
            <c:spPr>
              <a:solidFill>
                <a:schemeClr val="accent3"/>
              </a:solidFill>
              <a:ln>
                <a:noFill/>
              </a:ln>
              <a:effectLst/>
            </c:spPr>
          </c:dPt>
          <c:dPt>
            <c:idx val="7"/>
            <c:bubble3D val="0"/>
            <c:spPr>
              <a:solidFill>
                <a:srgbClr val="FFC000"/>
              </a:solidFill>
              <a:ln>
                <a:noFill/>
              </a:ln>
              <a:effectLst/>
            </c:spPr>
          </c:dPt>
          <c:dPt>
            <c:idx val="8"/>
            <c:bubble3D val="0"/>
            <c:spPr>
              <a:solidFill>
                <a:schemeClr val="accent2">
                  <a:lumMod val="60000"/>
                  <a:lumOff val="40000"/>
                </a:schemeClr>
              </a:solidFill>
              <a:ln>
                <a:noFill/>
              </a:ln>
              <a:effectLst/>
            </c:spPr>
          </c:dPt>
          <c:dPt>
            <c:idx val="9"/>
            <c:bubble3D val="0"/>
            <c:spPr>
              <a:solidFill>
                <a:sysClr val="window" lastClr="FFFFFF"/>
              </a:solidFill>
              <a:ln w="3175">
                <a:solidFill>
                  <a:schemeClr val="tx1"/>
                </a:solidFill>
              </a:ln>
              <a:effectLst/>
            </c:spPr>
          </c:dPt>
          <c:dLbls>
            <c:dLbl>
              <c:idx val="0"/>
              <c:layout>
                <c:manualLayout>
                  <c:x val="-0.23671211237484199"/>
                  <c:y val="-4.5384374551890948E-2"/>
                </c:manualLayout>
              </c:layout>
              <c:showLegendKey val="0"/>
              <c:showVal val="0"/>
              <c:showCatName val="1"/>
              <c:showSerName val="0"/>
              <c:showPercent val="1"/>
              <c:showBubbleSize val="0"/>
            </c:dLbl>
            <c:dLbl>
              <c:idx val="1"/>
              <c:layout>
                <c:manualLayout>
                  <c:x val="1.5697603771750755E-2"/>
                  <c:y val="-0.17390486842247715"/>
                </c:manualLayout>
              </c:layout>
              <c:showLegendKey val="0"/>
              <c:showVal val="0"/>
              <c:showCatName val="1"/>
              <c:showSerName val="0"/>
              <c:showPercent val="1"/>
              <c:showBubbleSize val="0"/>
            </c:dLbl>
            <c:dLbl>
              <c:idx val="2"/>
              <c:layout>
                <c:manualLayout>
                  <c:x val="-5.2693691066394481E-2"/>
                  <c:y val="0"/>
                </c:manualLayout>
              </c:layout>
              <c:showLegendKey val="0"/>
              <c:showVal val="0"/>
              <c:showCatName val="1"/>
              <c:showSerName val="0"/>
              <c:showPercent val="1"/>
              <c:showBubbleSize val="0"/>
            </c:dLbl>
            <c:dLbl>
              <c:idx val="3"/>
              <c:layout>
                <c:manualLayout>
                  <c:x val="-3.9232526489744284E-2"/>
                  <c:y val="6.5022626123987255E-3"/>
                </c:manualLayout>
              </c:layout>
              <c:showLegendKey val="0"/>
              <c:showVal val="0"/>
              <c:showCatName val="1"/>
              <c:showSerName val="0"/>
              <c:showPercent val="1"/>
              <c:showBubbleSize val="0"/>
            </c:dLbl>
            <c:dLbl>
              <c:idx val="4"/>
              <c:layout>
                <c:manualLayout>
                  <c:x val="-1.6956960241080975E-2"/>
                  <c:y val="-8.1044851670241225E-2"/>
                </c:manualLayout>
              </c:layout>
              <c:showLegendKey val="0"/>
              <c:showVal val="0"/>
              <c:showCatName val="1"/>
              <c:showSerName val="0"/>
              <c:showPercent val="1"/>
              <c:showBubbleSize val="0"/>
            </c:dLbl>
            <c:dLbl>
              <c:idx val="5"/>
              <c:layout>
                <c:manualLayout>
                  <c:x val="-1.1383785360163313E-2"/>
                  <c:y val="-7.3386591980535418E-2"/>
                </c:manualLayout>
              </c:layout>
              <c:showLegendKey val="0"/>
              <c:showVal val="0"/>
              <c:showCatName val="1"/>
              <c:showSerName val="0"/>
              <c:showPercent val="1"/>
              <c:showBubbleSize val="0"/>
            </c:dLbl>
            <c:dLbl>
              <c:idx val="6"/>
              <c:layout>
                <c:manualLayout>
                  <c:x val="-0.10636069796830952"/>
                  <c:y val="1.1451264625892877E-2"/>
                </c:manualLayout>
              </c:layout>
              <c:numFmt formatCode="0.0%" sourceLinked="0"/>
              <c:spPr/>
              <c:txPr>
                <a:bodyPr/>
                <a:lstStyle/>
                <a:p>
                  <a:pPr>
                    <a:defRPr sz="1600"/>
                  </a:pPr>
                  <a:endParaRPr lang="en-US"/>
                </a:p>
              </c:txPr>
              <c:showLegendKey val="0"/>
              <c:showVal val="0"/>
              <c:showCatName val="1"/>
              <c:showSerName val="0"/>
              <c:showPercent val="1"/>
              <c:showBubbleSize val="0"/>
            </c:dLbl>
            <c:dLbl>
              <c:idx val="7"/>
              <c:layout>
                <c:manualLayout>
                  <c:x val="-0.12565701856712355"/>
                  <c:y val="-6.2932463212801342E-3"/>
                </c:manualLayout>
              </c:layout>
              <c:numFmt formatCode="0.0%" sourceLinked="0"/>
              <c:spPr/>
              <c:txPr>
                <a:bodyPr/>
                <a:lstStyle/>
                <a:p>
                  <a:pPr>
                    <a:defRPr sz="1600"/>
                  </a:pPr>
                  <a:endParaRPr lang="en-US"/>
                </a:p>
              </c:txPr>
              <c:showLegendKey val="0"/>
              <c:showVal val="0"/>
              <c:showCatName val="1"/>
              <c:showSerName val="0"/>
              <c:showPercent val="1"/>
              <c:showBubbleSize val="0"/>
            </c:dLbl>
            <c:dLbl>
              <c:idx val="8"/>
              <c:layout>
                <c:manualLayout>
                  <c:x val="-0.10292177019539224"/>
                  <c:y val="2.0032200881889665E-2"/>
                </c:manualLayout>
              </c:layout>
              <c:numFmt formatCode="0.0%" sourceLinked="0"/>
              <c:spPr/>
              <c:txPr>
                <a:bodyPr/>
                <a:lstStyle/>
                <a:p>
                  <a:pPr>
                    <a:defRPr sz="1600"/>
                  </a:pPr>
                  <a:endParaRPr lang="en-US"/>
                </a:p>
              </c:txPr>
              <c:showLegendKey val="0"/>
              <c:showVal val="0"/>
              <c:showCatName val="1"/>
              <c:showSerName val="0"/>
              <c:showPercent val="1"/>
              <c:showBubbleSize val="0"/>
            </c:dLbl>
            <c:dLbl>
              <c:idx val="9"/>
              <c:delete val="1"/>
            </c:dLbl>
            <c:numFmt formatCode="0%" sourceLinked="0"/>
            <c:txPr>
              <a:bodyPr/>
              <a:lstStyle/>
              <a:p>
                <a:pPr>
                  <a:defRPr sz="1600"/>
                </a:pPr>
                <a:endParaRPr lang="en-US"/>
              </a:p>
            </c:txPr>
            <c:showLegendKey val="0"/>
            <c:showVal val="0"/>
            <c:showCatName val="1"/>
            <c:showSerName val="0"/>
            <c:showPercent val="1"/>
            <c:showBubbleSize val="0"/>
            <c:showLeaderLines val="1"/>
          </c:dLbls>
          <c:cat>
            <c:strRef>
              <c:f>('Share of Electricity'!$A$6,'Share of Electricity'!$A$8,'Share of Electricity'!$A$10,'Share of Electricity'!$A$9,'Share of Electricity'!$A$7,'Share of Electricity'!$A$11,'Share of Electricity'!$A$14,'Share of Electricity'!$A$13,'Share of Electricity'!$A$12)</c:f>
              <c:strCache>
                <c:ptCount val="9"/>
                <c:pt idx="0">
                  <c:v>Coal</c:v>
                </c:pt>
                <c:pt idx="1">
                  <c:v>Natural Gas</c:v>
                </c:pt>
                <c:pt idx="2">
                  <c:v>Hydro</c:v>
                </c:pt>
                <c:pt idx="3">
                  <c:v>Nuclear</c:v>
                </c:pt>
                <c:pt idx="4">
                  <c:v>Oil</c:v>
                </c:pt>
                <c:pt idx="5">
                  <c:v>Wind</c:v>
                </c:pt>
                <c:pt idx="6">
                  <c:v>Biofuels and Waste</c:v>
                </c:pt>
                <c:pt idx="7">
                  <c:v>Solar</c:v>
                </c:pt>
                <c:pt idx="8">
                  <c:v>Geothermal</c:v>
                </c:pt>
              </c:strCache>
            </c:strRef>
          </c:cat>
          <c:val>
            <c:numRef>
              <c:f>('Share of Electricity'!$E$6,'Share of Electricity'!$E$8,'Share of Electricity'!$E$10,'Share of Electricity'!$E$9,'Share of Electricity'!$E$7,'Share of Electricity'!$E$11,'Share of Electricity'!$E$14,'Share of Electricity'!$E$13,'Share of Electricity'!$E$12)</c:f>
              <c:numCache>
                <c:formatCode>0.0</c:formatCode>
                <c:ptCount val="9"/>
                <c:pt idx="0">
                  <c:v>40.443555950668241</c:v>
                </c:pt>
                <c:pt idx="1">
                  <c:v>22.497321784169067</c:v>
                </c:pt>
                <c:pt idx="2">
                  <c:v>16.202138196466255</c:v>
                </c:pt>
                <c:pt idx="3">
                  <c:v>10.858491033822192</c:v>
                </c:pt>
                <c:pt idx="4">
                  <c:v>4.9755876943415931</c:v>
                </c:pt>
                <c:pt idx="5">
                  <c:v>2.2963704550840571</c:v>
                </c:pt>
                <c:pt idx="6">
                  <c:v>1.9366751726083855</c:v>
                </c:pt>
                <c:pt idx="7">
                  <c:v>0.44976909376869917</c:v>
                </c:pt>
                <c:pt idx="8">
                  <c:v>0.30988955569056675</c:v>
                </c:pt>
              </c:numCache>
            </c:numRef>
          </c:val>
        </c:ser>
        <c:dLbls>
          <c:showLegendKey val="0"/>
          <c:showVal val="0"/>
          <c:showCatName val="0"/>
          <c:showSerName val="0"/>
          <c:showPercent val="0"/>
          <c:showBubbleSize val="0"/>
          <c:showLeaderLines val="1"/>
        </c:dLbls>
        <c:gapWidth val="150"/>
        <c:secondPieSize val="75"/>
        <c:serLines/>
      </c:ofPieChart>
      <c:spPr>
        <a:noFill/>
        <a:ln w="25400">
          <a:noFill/>
        </a:ln>
      </c:spPr>
    </c:plotArea>
    <c:plotVisOnly val="1"/>
    <c:dispBlanksAs val="gap"/>
    <c:showDLblsOverMax val="0"/>
  </c:chart>
  <c:spPr>
    <a:noFill/>
    <a:ln w="9525">
      <a:noFill/>
    </a:ln>
  </c:spPr>
  <c:txPr>
    <a:bodyPr/>
    <a:lstStyle/>
    <a:p>
      <a:pPr>
        <a:defRPr sz="800" b="0" i="0" u="none" strike="noStrike" baseline="0">
          <a:solidFill>
            <a:srgbClr val="000000"/>
          </a:solidFill>
          <a:latin typeface="Arial"/>
          <a:ea typeface="Arial"/>
          <a:cs typeface="Arial"/>
        </a:defRPr>
      </a:pPr>
      <a:endParaRPr lang="en-US"/>
    </a:p>
  </c:txPr>
  <c:externalData r:id="rId2">
    <c:autoUpdate val="0"/>
  </c:externalData>
  <c:userShapes r:id="rId3"/>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b="0" i="0" u="none" strike="noStrike" baseline="0">
                <a:solidFill>
                  <a:srgbClr val="000000"/>
                </a:solidFill>
                <a:latin typeface="Arial"/>
                <a:ea typeface="Arial"/>
                <a:cs typeface="Arial"/>
              </a:defRPr>
            </a:pPr>
            <a:r>
              <a:rPr lang="en-US"/>
              <a:t>World Coal Consumption, 1965-2013</a:t>
            </a:r>
          </a:p>
        </c:rich>
      </c:tx>
      <c:layout>
        <c:manualLayout>
          <c:xMode val="edge"/>
          <c:yMode val="edge"/>
          <c:x val="0.20410710940381901"/>
          <c:y val="9.3615588627337905E-4"/>
        </c:manualLayout>
      </c:layout>
      <c:overlay val="0"/>
      <c:spPr>
        <a:noFill/>
        <a:ln w="25400">
          <a:noFill/>
        </a:ln>
      </c:spPr>
    </c:title>
    <c:autoTitleDeleted val="0"/>
    <c:plotArea>
      <c:layout>
        <c:manualLayout>
          <c:layoutTarget val="inner"/>
          <c:xMode val="edge"/>
          <c:yMode val="edge"/>
          <c:x val="0.1593714848143982"/>
          <c:y val="9.9826269017223523E-2"/>
          <c:w val="0.78967613423322081"/>
          <c:h val="0.77444844334785767"/>
        </c:manualLayout>
      </c:layout>
      <c:scatterChart>
        <c:scatterStyle val="lineMarker"/>
        <c:varyColors val="0"/>
        <c:ser>
          <c:idx val="0"/>
          <c:order val="0"/>
          <c:tx>
            <c:strRef>
              <c:f>Consumption!$L$3</c:f>
              <c:strCache>
                <c:ptCount val="1"/>
                <c:pt idx="0">
                  <c:v>World Total</c:v>
                </c:pt>
              </c:strCache>
            </c:strRef>
          </c:tx>
          <c:spPr>
            <a:ln w="28575">
              <a:solidFill>
                <a:sysClr val="windowText" lastClr="000000"/>
              </a:solidFill>
              <a:prstDash val="solid"/>
            </a:ln>
          </c:spPr>
          <c:marker>
            <c:symbol val="none"/>
          </c:marker>
          <c:xVal>
            <c:numRef>
              <c:f>Consumption!$A$6:$A$54</c:f>
              <c:numCache>
                <c:formatCode>General</c:formatCode>
                <c:ptCount val="49"/>
                <c:pt idx="0">
                  <c:v>1965</c:v>
                </c:pt>
                <c:pt idx="1">
                  <c:v>1966</c:v>
                </c:pt>
                <c:pt idx="2">
                  <c:v>1967</c:v>
                </c:pt>
                <c:pt idx="3">
                  <c:v>1968</c:v>
                </c:pt>
                <c:pt idx="4">
                  <c:v>1969</c:v>
                </c:pt>
                <c:pt idx="5">
                  <c:v>1970</c:v>
                </c:pt>
                <c:pt idx="6">
                  <c:v>1971</c:v>
                </c:pt>
                <c:pt idx="7">
                  <c:v>1972</c:v>
                </c:pt>
                <c:pt idx="8">
                  <c:v>1973</c:v>
                </c:pt>
                <c:pt idx="9">
                  <c:v>1974</c:v>
                </c:pt>
                <c:pt idx="10">
                  <c:v>1975</c:v>
                </c:pt>
                <c:pt idx="11">
                  <c:v>1976</c:v>
                </c:pt>
                <c:pt idx="12">
                  <c:v>1977</c:v>
                </c:pt>
                <c:pt idx="13">
                  <c:v>1978</c:v>
                </c:pt>
                <c:pt idx="14">
                  <c:v>1979</c:v>
                </c:pt>
                <c:pt idx="15">
                  <c:v>1980</c:v>
                </c:pt>
                <c:pt idx="16">
                  <c:v>1981</c:v>
                </c:pt>
                <c:pt idx="17">
                  <c:v>1982</c:v>
                </c:pt>
                <c:pt idx="18">
                  <c:v>1983</c:v>
                </c:pt>
                <c:pt idx="19">
                  <c:v>1984</c:v>
                </c:pt>
                <c:pt idx="20">
                  <c:v>1985</c:v>
                </c:pt>
                <c:pt idx="21">
                  <c:v>1986</c:v>
                </c:pt>
                <c:pt idx="22">
                  <c:v>1987</c:v>
                </c:pt>
                <c:pt idx="23">
                  <c:v>1988</c:v>
                </c:pt>
                <c:pt idx="24">
                  <c:v>1989</c:v>
                </c:pt>
                <c:pt idx="25">
                  <c:v>1990</c:v>
                </c:pt>
                <c:pt idx="26">
                  <c:v>1991</c:v>
                </c:pt>
                <c:pt idx="27">
                  <c:v>1992</c:v>
                </c:pt>
                <c:pt idx="28">
                  <c:v>1993</c:v>
                </c:pt>
                <c:pt idx="29">
                  <c:v>1994</c:v>
                </c:pt>
                <c:pt idx="30">
                  <c:v>1995</c:v>
                </c:pt>
                <c:pt idx="31">
                  <c:v>1996</c:v>
                </c:pt>
                <c:pt idx="32">
                  <c:v>1997</c:v>
                </c:pt>
                <c:pt idx="33">
                  <c:v>1998</c:v>
                </c:pt>
                <c:pt idx="34">
                  <c:v>1999</c:v>
                </c:pt>
                <c:pt idx="35">
                  <c:v>2000</c:v>
                </c:pt>
                <c:pt idx="36">
                  <c:v>2001</c:v>
                </c:pt>
                <c:pt idx="37">
                  <c:v>2002</c:v>
                </c:pt>
                <c:pt idx="38">
                  <c:v>2003</c:v>
                </c:pt>
                <c:pt idx="39">
                  <c:v>2004</c:v>
                </c:pt>
                <c:pt idx="40">
                  <c:v>2005</c:v>
                </c:pt>
                <c:pt idx="41">
                  <c:v>2006</c:v>
                </c:pt>
                <c:pt idx="42">
                  <c:v>2007</c:v>
                </c:pt>
                <c:pt idx="43">
                  <c:v>2008</c:v>
                </c:pt>
                <c:pt idx="44">
                  <c:v>2009</c:v>
                </c:pt>
                <c:pt idx="45">
                  <c:v>2010</c:v>
                </c:pt>
                <c:pt idx="46">
                  <c:v>2011</c:v>
                </c:pt>
                <c:pt idx="47">
                  <c:v>2012</c:v>
                </c:pt>
                <c:pt idx="48">
                  <c:v>2013</c:v>
                </c:pt>
              </c:numCache>
            </c:numRef>
          </c:xVal>
          <c:yVal>
            <c:numRef>
              <c:f>Consumption!$L$6:$L$54</c:f>
              <c:numCache>
                <c:formatCode>#,##0</c:formatCode>
                <c:ptCount val="49"/>
                <c:pt idx="0">
                  <c:v>1431.6764828528701</c:v>
                </c:pt>
                <c:pt idx="1">
                  <c:v>1448.3241880340699</c:v>
                </c:pt>
                <c:pt idx="2">
                  <c:v>1425.9500498806201</c:v>
                </c:pt>
                <c:pt idx="3">
                  <c:v>1447.24521989718</c:v>
                </c:pt>
                <c:pt idx="4">
                  <c:v>1480.40312584969</c:v>
                </c:pt>
                <c:pt idx="5">
                  <c:v>1504.8442174230199</c:v>
                </c:pt>
                <c:pt idx="6">
                  <c:v>1495.62956378847</c:v>
                </c:pt>
                <c:pt idx="7">
                  <c:v>1516.5562392837101</c:v>
                </c:pt>
                <c:pt idx="8">
                  <c:v>1558.97017584385</c:v>
                </c:pt>
                <c:pt idx="9">
                  <c:v>1557.0886950372701</c:v>
                </c:pt>
                <c:pt idx="10">
                  <c:v>1591.7078514371699</c:v>
                </c:pt>
                <c:pt idx="11">
                  <c:v>1654.48629261305</c:v>
                </c:pt>
                <c:pt idx="12">
                  <c:v>1709.3966841394499</c:v>
                </c:pt>
                <c:pt idx="13">
                  <c:v>1733.58780364074</c:v>
                </c:pt>
                <c:pt idx="14">
                  <c:v>1802.00564244716</c:v>
                </c:pt>
                <c:pt idx="15">
                  <c:v>1805.82805653125</c:v>
                </c:pt>
                <c:pt idx="16">
                  <c:v>1819.8525484199699</c:v>
                </c:pt>
                <c:pt idx="17">
                  <c:v>1846.4230972217099</c:v>
                </c:pt>
                <c:pt idx="18">
                  <c:v>1895.8667019693301</c:v>
                </c:pt>
                <c:pt idx="19">
                  <c:v>1982.3063118652999</c:v>
                </c:pt>
                <c:pt idx="20">
                  <c:v>2072.14680353739</c:v>
                </c:pt>
                <c:pt idx="21">
                  <c:v>2102.8994545058499</c:v>
                </c:pt>
                <c:pt idx="22">
                  <c:v>2181.3501026853901</c:v>
                </c:pt>
                <c:pt idx="23">
                  <c:v>2245.6585781907302</c:v>
                </c:pt>
                <c:pt idx="24">
                  <c:v>2261.4409578845998</c:v>
                </c:pt>
                <c:pt idx="25">
                  <c:v>2214.60782413374</c:v>
                </c:pt>
                <c:pt idx="26">
                  <c:v>2184.0003006049601</c:v>
                </c:pt>
                <c:pt idx="27">
                  <c:v>2160.3420157536002</c:v>
                </c:pt>
                <c:pt idx="28">
                  <c:v>2164.6748394108299</c:v>
                </c:pt>
                <c:pt idx="29">
                  <c:v>2179.6368207154101</c:v>
                </c:pt>
                <c:pt idx="30">
                  <c:v>2236.0778061879701</c:v>
                </c:pt>
                <c:pt idx="31">
                  <c:v>2283.59673549031</c:v>
                </c:pt>
                <c:pt idx="32">
                  <c:v>2287.1812678262299</c:v>
                </c:pt>
                <c:pt idx="33">
                  <c:v>2255.6735758029299</c:v>
                </c:pt>
                <c:pt idx="34">
                  <c:v>2258.3275047188499</c:v>
                </c:pt>
                <c:pt idx="35">
                  <c:v>2342.8964393494098</c:v>
                </c:pt>
                <c:pt idx="36">
                  <c:v>2354.5316389822901</c:v>
                </c:pt>
                <c:pt idx="37">
                  <c:v>2411.6282225820401</c:v>
                </c:pt>
                <c:pt idx="38">
                  <c:v>2611.7579084833301</c:v>
                </c:pt>
                <c:pt idx="39">
                  <c:v>2798.5323755603799</c:v>
                </c:pt>
                <c:pt idx="40">
                  <c:v>2926.3442311899098</c:v>
                </c:pt>
                <c:pt idx="41">
                  <c:v>3079.4615678673099</c:v>
                </c:pt>
                <c:pt idx="42">
                  <c:v>3204.15561835057</c:v>
                </c:pt>
                <c:pt idx="43">
                  <c:v>3262.3011008495901</c:v>
                </c:pt>
                <c:pt idx="44">
                  <c:v>3238.96694860148</c:v>
                </c:pt>
                <c:pt idx="45">
                  <c:v>3469.1094759525799</c:v>
                </c:pt>
                <c:pt idx="46">
                  <c:v>3630.3120901696302</c:v>
                </c:pt>
                <c:pt idx="47">
                  <c:v>3723.6846466286001</c:v>
                </c:pt>
                <c:pt idx="48">
                  <c:v>3826.7119113992899</c:v>
                </c:pt>
              </c:numCache>
            </c:numRef>
          </c:yVal>
          <c:smooth val="0"/>
        </c:ser>
        <c:dLbls>
          <c:showLegendKey val="0"/>
          <c:showVal val="0"/>
          <c:showCatName val="0"/>
          <c:showSerName val="0"/>
          <c:showPercent val="0"/>
          <c:showBubbleSize val="0"/>
        </c:dLbls>
        <c:axId val="106451712"/>
        <c:axId val="106453632"/>
      </c:scatterChart>
      <c:valAx>
        <c:axId val="106451712"/>
        <c:scaling>
          <c:orientation val="minMax"/>
          <c:max val="2015"/>
          <c:min val="1965"/>
        </c:scaling>
        <c:delete val="0"/>
        <c:axPos val="b"/>
        <c:title>
          <c:tx>
            <c:rich>
              <a:bodyPr/>
              <a:lstStyle/>
              <a:p>
                <a:pPr>
                  <a:defRPr sz="1000" b="0" i="1" u="none" strike="noStrike" baseline="0">
                    <a:solidFill>
                      <a:srgbClr val="000000"/>
                    </a:solidFill>
                    <a:latin typeface="Arial"/>
                    <a:ea typeface="Arial"/>
                    <a:cs typeface="Arial"/>
                  </a:defRPr>
                </a:pPr>
                <a:r>
                  <a:rPr lang="en-US"/>
                  <a:t>Source: BP</a:t>
                </a:r>
              </a:p>
            </c:rich>
          </c:tx>
          <c:layout>
            <c:manualLayout>
              <c:xMode val="edge"/>
              <c:yMode val="edge"/>
              <c:x val="0.47145187601957583"/>
              <c:y val="0.93423597678916825"/>
            </c:manualLayout>
          </c:layout>
          <c:overlay val="0"/>
          <c:spPr>
            <a:noFill/>
            <a:ln w="25400">
              <a:noFill/>
            </a:ln>
          </c:spPr>
        </c:title>
        <c:numFmt formatCode="General" sourceLinked="1"/>
        <c:majorTickMark val="out"/>
        <c:minorTickMark val="none"/>
        <c:tickLblPos val="nextTo"/>
        <c:spPr>
          <a:ln w="3175">
            <a:solidFill>
              <a:srgbClr val="000000"/>
            </a:solidFill>
            <a:prstDash val="solid"/>
          </a:ln>
        </c:spPr>
        <c:txPr>
          <a:bodyPr rot="0" vert="horz"/>
          <a:lstStyle/>
          <a:p>
            <a:pPr>
              <a:defRPr sz="1000" b="0" i="0" u="none" strike="noStrike" baseline="0">
                <a:solidFill>
                  <a:srgbClr val="000000"/>
                </a:solidFill>
                <a:latin typeface="Arial"/>
                <a:ea typeface="Arial"/>
                <a:cs typeface="Arial"/>
              </a:defRPr>
            </a:pPr>
            <a:endParaRPr lang="en-US"/>
          </a:p>
        </c:txPr>
        <c:crossAx val="106453632"/>
        <c:crosses val="autoZero"/>
        <c:crossBetween val="midCat"/>
      </c:valAx>
      <c:valAx>
        <c:axId val="106453632"/>
        <c:scaling>
          <c:orientation val="minMax"/>
        </c:scaling>
        <c:delete val="0"/>
        <c:axPos val="l"/>
        <c:majorGridlines>
          <c:spPr>
            <a:ln w="3175">
              <a:solidFill>
                <a:srgbClr val="000000"/>
              </a:solidFill>
              <a:prstDash val="solid"/>
            </a:ln>
          </c:spPr>
        </c:majorGridlines>
        <c:title>
          <c:tx>
            <c:rich>
              <a:bodyPr/>
              <a:lstStyle/>
              <a:p>
                <a:pPr>
                  <a:defRPr sz="1100" b="0" i="0" u="none" strike="noStrike" baseline="0">
                    <a:solidFill>
                      <a:srgbClr val="000000"/>
                    </a:solidFill>
                    <a:latin typeface="Arial"/>
                    <a:ea typeface="Arial"/>
                    <a:cs typeface="Arial"/>
                  </a:defRPr>
                </a:pPr>
                <a:r>
                  <a:rPr lang="en-US" sz="1100" dirty="0"/>
                  <a:t>Million Tons </a:t>
                </a:r>
                <a:r>
                  <a:rPr lang="en-US" sz="1100" dirty="0" smtClean="0"/>
                  <a:t>Oil </a:t>
                </a:r>
                <a:r>
                  <a:rPr lang="en-US" sz="1100" dirty="0"/>
                  <a:t>Equivalent</a:t>
                </a:r>
              </a:p>
            </c:rich>
          </c:tx>
          <c:layout>
            <c:manualLayout>
              <c:xMode val="edge"/>
              <c:yMode val="edge"/>
              <c:x val="8.633295838020252E-4"/>
              <c:y val="0.28536689318936104"/>
            </c:manualLayout>
          </c:layout>
          <c:overlay val="0"/>
          <c:spPr>
            <a:noFill/>
            <a:ln w="25400">
              <a:noFill/>
            </a:ln>
          </c:spPr>
        </c:title>
        <c:numFmt formatCode="#,##0" sourceLinked="0"/>
        <c:majorTickMark val="out"/>
        <c:minorTickMark val="none"/>
        <c:tickLblPos val="nextTo"/>
        <c:spPr>
          <a:ln w="3175">
            <a:solidFill>
              <a:srgbClr val="000000"/>
            </a:solidFill>
            <a:prstDash val="solid"/>
          </a:ln>
        </c:spPr>
        <c:txPr>
          <a:bodyPr rot="0" vert="horz"/>
          <a:lstStyle/>
          <a:p>
            <a:pPr>
              <a:defRPr sz="1000" b="0" i="0" u="none" strike="noStrike" baseline="0">
                <a:solidFill>
                  <a:srgbClr val="000000"/>
                </a:solidFill>
                <a:latin typeface="Arial"/>
                <a:ea typeface="Arial"/>
                <a:cs typeface="Arial"/>
              </a:defRPr>
            </a:pPr>
            <a:endParaRPr lang="en-US"/>
          </a:p>
        </c:txPr>
        <c:crossAx val="106451712"/>
        <c:crosses val="autoZero"/>
        <c:crossBetween val="midCat"/>
      </c:valAx>
      <c:spPr>
        <a:solidFill>
          <a:srgbClr val="FFFFFF"/>
        </a:solidFill>
        <a:ln w="12700">
          <a:solidFill>
            <a:srgbClr val="808080"/>
          </a:solidFill>
          <a:prstDash val="solid"/>
        </a:ln>
      </c:spPr>
    </c:plotArea>
    <c:plotVisOnly val="1"/>
    <c:dispBlanksAs val="gap"/>
    <c:showDLblsOverMax val="0"/>
  </c:chart>
  <c:spPr>
    <a:noFill/>
    <a:ln w="9525">
      <a:noFill/>
    </a:ln>
  </c:spPr>
  <c:txPr>
    <a:bodyPr/>
    <a:lstStyle/>
    <a:p>
      <a:pPr>
        <a:defRPr sz="800" b="0" i="0" u="none" strike="noStrike" baseline="0">
          <a:solidFill>
            <a:srgbClr val="000000"/>
          </a:solidFill>
          <a:latin typeface="Arial"/>
          <a:ea typeface="Arial"/>
          <a:cs typeface="Arial"/>
        </a:defRPr>
      </a:pPr>
      <a:endParaRPr lang="en-US"/>
    </a:p>
  </c:txPr>
  <c:externalData r:id="rId1">
    <c:autoUpdate val="0"/>
  </c:externalData>
  <c:userShapes r:id="rId2"/>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3770205827892107"/>
          <c:y val="0.12250161186331399"/>
          <c:w val="0.81311676096920127"/>
          <c:h val="0.75177304964539005"/>
        </c:manualLayout>
      </c:layout>
      <c:scatterChart>
        <c:scatterStyle val="lineMarker"/>
        <c:varyColors val="0"/>
        <c:ser>
          <c:idx val="0"/>
          <c:order val="0"/>
          <c:tx>
            <c:strRef>
              <c:f>'US Cons'!$B$3:$D$3</c:f>
              <c:strCache>
                <c:ptCount val="1"/>
                <c:pt idx="0">
                  <c:v>Coal Consumption</c:v>
                </c:pt>
              </c:strCache>
            </c:strRef>
          </c:tx>
          <c:spPr>
            <a:ln>
              <a:solidFill>
                <a:sysClr val="windowText" lastClr="000000"/>
              </a:solidFill>
            </a:ln>
          </c:spPr>
          <c:marker>
            <c:symbol val="none"/>
          </c:marker>
          <c:xVal>
            <c:numRef>
              <c:f>'US Cons'!$A$6:$A$70</c:f>
              <c:numCache>
                <c:formatCode>General</c:formatCode>
                <c:ptCount val="65"/>
                <c:pt idx="0">
                  <c:v>1950</c:v>
                </c:pt>
                <c:pt idx="1">
                  <c:v>1951</c:v>
                </c:pt>
                <c:pt idx="2">
                  <c:v>1952</c:v>
                </c:pt>
                <c:pt idx="3">
                  <c:v>1953</c:v>
                </c:pt>
                <c:pt idx="4">
                  <c:v>1954</c:v>
                </c:pt>
                <c:pt idx="5">
                  <c:v>1955</c:v>
                </c:pt>
                <c:pt idx="6">
                  <c:v>1956</c:v>
                </c:pt>
                <c:pt idx="7">
                  <c:v>1957</c:v>
                </c:pt>
                <c:pt idx="8">
                  <c:v>1958</c:v>
                </c:pt>
                <c:pt idx="9">
                  <c:v>1959</c:v>
                </c:pt>
                <c:pt idx="10">
                  <c:v>1960</c:v>
                </c:pt>
                <c:pt idx="11">
                  <c:v>1961</c:v>
                </c:pt>
                <c:pt idx="12">
                  <c:v>1962</c:v>
                </c:pt>
                <c:pt idx="13">
                  <c:v>1963</c:v>
                </c:pt>
                <c:pt idx="14">
                  <c:v>1964</c:v>
                </c:pt>
                <c:pt idx="15">
                  <c:v>1965</c:v>
                </c:pt>
                <c:pt idx="16">
                  <c:v>1966</c:v>
                </c:pt>
                <c:pt idx="17">
                  <c:v>1967</c:v>
                </c:pt>
                <c:pt idx="18">
                  <c:v>1968</c:v>
                </c:pt>
                <c:pt idx="19">
                  <c:v>1969</c:v>
                </c:pt>
                <c:pt idx="20">
                  <c:v>1970</c:v>
                </c:pt>
                <c:pt idx="21">
                  <c:v>1971</c:v>
                </c:pt>
                <c:pt idx="22">
                  <c:v>1972</c:v>
                </c:pt>
                <c:pt idx="23">
                  <c:v>1973</c:v>
                </c:pt>
                <c:pt idx="24">
                  <c:v>1974</c:v>
                </c:pt>
                <c:pt idx="25">
                  <c:v>1975</c:v>
                </c:pt>
                <c:pt idx="26">
                  <c:v>1976</c:v>
                </c:pt>
                <c:pt idx="27">
                  <c:v>1977</c:v>
                </c:pt>
                <c:pt idx="28">
                  <c:v>1978</c:v>
                </c:pt>
                <c:pt idx="29">
                  <c:v>1979</c:v>
                </c:pt>
                <c:pt idx="30">
                  <c:v>1980</c:v>
                </c:pt>
                <c:pt idx="31">
                  <c:v>1981</c:v>
                </c:pt>
                <c:pt idx="32">
                  <c:v>1982</c:v>
                </c:pt>
                <c:pt idx="33">
                  <c:v>1983</c:v>
                </c:pt>
                <c:pt idx="34">
                  <c:v>1984</c:v>
                </c:pt>
                <c:pt idx="35">
                  <c:v>1985</c:v>
                </c:pt>
                <c:pt idx="36">
                  <c:v>1986</c:v>
                </c:pt>
                <c:pt idx="37">
                  <c:v>1987</c:v>
                </c:pt>
                <c:pt idx="38">
                  <c:v>1988</c:v>
                </c:pt>
                <c:pt idx="39">
                  <c:v>1989</c:v>
                </c:pt>
                <c:pt idx="40">
                  <c:v>1990</c:v>
                </c:pt>
                <c:pt idx="41">
                  <c:v>1991</c:v>
                </c:pt>
                <c:pt idx="42">
                  <c:v>1992</c:v>
                </c:pt>
                <c:pt idx="43">
                  <c:v>1993</c:v>
                </c:pt>
                <c:pt idx="44">
                  <c:v>1994</c:v>
                </c:pt>
                <c:pt idx="45">
                  <c:v>1995</c:v>
                </c:pt>
                <c:pt idx="46">
                  <c:v>1996</c:v>
                </c:pt>
                <c:pt idx="47">
                  <c:v>1997</c:v>
                </c:pt>
                <c:pt idx="48">
                  <c:v>1998</c:v>
                </c:pt>
                <c:pt idx="49">
                  <c:v>1999</c:v>
                </c:pt>
                <c:pt idx="50">
                  <c:v>2000</c:v>
                </c:pt>
                <c:pt idx="51">
                  <c:v>2001</c:v>
                </c:pt>
                <c:pt idx="52">
                  <c:v>2002</c:v>
                </c:pt>
                <c:pt idx="53">
                  <c:v>2003</c:v>
                </c:pt>
                <c:pt idx="54">
                  <c:v>2004</c:v>
                </c:pt>
                <c:pt idx="55">
                  <c:v>2005</c:v>
                </c:pt>
                <c:pt idx="56">
                  <c:v>2006</c:v>
                </c:pt>
                <c:pt idx="57">
                  <c:v>2007</c:v>
                </c:pt>
                <c:pt idx="58">
                  <c:v>2008</c:v>
                </c:pt>
                <c:pt idx="59">
                  <c:v>2009</c:v>
                </c:pt>
                <c:pt idx="60">
                  <c:v>2010</c:v>
                </c:pt>
                <c:pt idx="61">
                  <c:v>2011</c:v>
                </c:pt>
                <c:pt idx="62">
                  <c:v>2012</c:v>
                </c:pt>
                <c:pt idx="63">
                  <c:v>2013</c:v>
                </c:pt>
                <c:pt idx="64">
                  <c:v>2014</c:v>
                </c:pt>
              </c:numCache>
            </c:numRef>
          </c:xVal>
          <c:yVal>
            <c:numRef>
              <c:f>'US Cons'!$C$6:$C$70</c:f>
              <c:numCache>
                <c:formatCode>0</c:formatCode>
                <c:ptCount val="65"/>
                <c:pt idx="0">
                  <c:v>311.14196014189542</c:v>
                </c:pt>
                <c:pt idx="1">
                  <c:v>316.33022525274265</c:v>
                </c:pt>
                <c:pt idx="2">
                  <c:v>284.91852729294402</c:v>
                </c:pt>
                <c:pt idx="3">
                  <c:v>286.58685364801818</c:v>
                </c:pt>
                <c:pt idx="4">
                  <c:v>244.80551679134174</c:v>
                </c:pt>
                <c:pt idx="5">
                  <c:v>281.41022410575863</c:v>
                </c:pt>
                <c:pt idx="6">
                  <c:v>286.0082537954296</c:v>
                </c:pt>
                <c:pt idx="7">
                  <c:v>272.67534174863556</c:v>
                </c:pt>
                <c:pt idx="8">
                  <c:v>240.23481789130639</c:v>
                </c:pt>
                <c:pt idx="9">
                  <c:v>239.85849571419158</c:v>
                </c:pt>
                <c:pt idx="10">
                  <c:v>247.90803736377461</c:v>
                </c:pt>
                <c:pt idx="11">
                  <c:v>242.50440044091607</c:v>
                </c:pt>
                <c:pt idx="12">
                  <c:v>249.63847155575769</c:v>
                </c:pt>
                <c:pt idx="13">
                  <c:v>262.39159056339849</c:v>
                </c:pt>
                <c:pt idx="14">
                  <c:v>276.29788275737303</c:v>
                </c:pt>
                <c:pt idx="15">
                  <c:v>291.82645698886853</c:v>
                </c:pt>
                <c:pt idx="16">
                  <c:v>306.0005190183042</c:v>
                </c:pt>
                <c:pt idx="17">
                  <c:v>300.22150257954485</c:v>
                </c:pt>
                <c:pt idx="18">
                  <c:v>310.72788972838316</c:v>
                </c:pt>
                <c:pt idx="19">
                  <c:v>312.00960544453648</c:v>
                </c:pt>
                <c:pt idx="20">
                  <c:v>309.06094521163834</c:v>
                </c:pt>
                <c:pt idx="21">
                  <c:v>292.27509429975021</c:v>
                </c:pt>
                <c:pt idx="22">
                  <c:v>304.33324094515604</c:v>
                </c:pt>
                <c:pt idx="23">
                  <c:v>326.87609898821773</c:v>
                </c:pt>
                <c:pt idx="24">
                  <c:v>319.09919331206385</c:v>
                </c:pt>
                <c:pt idx="25">
                  <c:v>319.09687353935675</c:v>
                </c:pt>
                <c:pt idx="26">
                  <c:v>342.31277435669404</c:v>
                </c:pt>
                <c:pt idx="27">
                  <c:v>350.83115096224998</c:v>
                </c:pt>
                <c:pt idx="28">
                  <c:v>346.8867042234566</c:v>
                </c:pt>
                <c:pt idx="29">
                  <c:v>378.99124250095792</c:v>
                </c:pt>
                <c:pt idx="30">
                  <c:v>388.64831647164777</c:v>
                </c:pt>
                <c:pt idx="31">
                  <c:v>400.86297938543851</c:v>
                </c:pt>
                <c:pt idx="32">
                  <c:v>386.09740848268649</c:v>
                </c:pt>
                <c:pt idx="33">
                  <c:v>400.53325243072123</c:v>
                </c:pt>
                <c:pt idx="34">
                  <c:v>430.17249860931071</c:v>
                </c:pt>
                <c:pt idx="35">
                  <c:v>440.44902990372628</c:v>
                </c:pt>
                <c:pt idx="36">
                  <c:v>434.95495169966324</c:v>
                </c:pt>
                <c:pt idx="37">
                  <c:v>453.80538847611524</c:v>
                </c:pt>
                <c:pt idx="38">
                  <c:v>474.91915164345005</c:v>
                </c:pt>
                <c:pt idx="39">
                  <c:v>480.54999891374689</c:v>
                </c:pt>
                <c:pt idx="40">
                  <c:v>483.14234174331335</c:v>
                </c:pt>
                <c:pt idx="41">
                  <c:v>478.58210416167634</c:v>
                </c:pt>
                <c:pt idx="42">
                  <c:v>481.87823848023385</c:v>
                </c:pt>
                <c:pt idx="43">
                  <c:v>499.8373870582559</c:v>
                </c:pt>
                <c:pt idx="44">
                  <c:v>501.71008939029247</c:v>
                </c:pt>
                <c:pt idx="45">
                  <c:v>506.22747240434342</c:v>
                </c:pt>
                <c:pt idx="46">
                  <c:v>529.23941728456703</c:v>
                </c:pt>
                <c:pt idx="47">
                  <c:v>540.41534283992848</c:v>
                </c:pt>
                <c:pt idx="48">
                  <c:v>545.71564359101512</c:v>
                </c:pt>
                <c:pt idx="49">
                  <c:v>544.87901276987691</c:v>
                </c:pt>
                <c:pt idx="50">
                  <c:v>568.99461601152666</c:v>
                </c:pt>
                <c:pt idx="51">
                  <c:v>552.23034957874972</c:v>
                </c:pt>
                <c:pt idx="52">
                  <c:v>551.97132341595136</c:v>
                </c:pt>
                <c:pt idx="53">
                  <c:v>562.47800241669506</c:v>
                </c:pt>
                <c:pt idx="54">
                  <c:v>566.13865943039229</c:v>
                </c:pt>
                <c:pt idx="55">
                  <c:v>574.46329411853708</c:v>
                </c:pt>
                <c:pt idx="56">
                  <c:v>565.6589978597392</c:v>
                </c:pt>
                <c:pt idx="57">
                  <c:v>573.27698795956019</c:v>
                </c:pt>
                <c:pt idx="58">
                  <c:v>564.1540112699978</c:v>
                </c:pt>
                <c:pt idx="59">
                  <c:v>496.21010013937479</c:v>
                </c:pt>
                <c:pt idx="60">
                  <c:v>525.0072251425903</c:v>
                </c:pt>
                <c:pt idx="61">
                  <c:v>495.3678957496212</c:v>
                </c:pt>
                <c:pt idx="62">
                  <c:v>437.92419220590313</c:v>
                </c:pt>
                <c:pt idx="63">
                  <c:v>455.7086957428354</c:v>
                </c:pt>
                <c:pt idx="64">
                  <c:v>454.57255646429491</c:v>
                </c:pt>
              </c:numCache>
            </c:numRef>
          </c:yVal>
          <c:smooth val="0"/>
        </c:ser>
        <c:dLbls>
          <c:showLegendKey val="0"/>
          <c:showVal val="0"/>
          <c:showCatName val="0"/>
          <c:showSerName val="0"/>
          <c:showPercent val="0"/>
          <c:showBubbleSize val="0"/>
        </c:dLbls>
        <c:axId val="107075840"/>
        <c:axId val="107135360"/>
      </c:scatterChart>
      <c:valAx>
        <c:axId val="107075840"/>
        <c:scaling>
          <c:orientation val="minMax"/>
          <c:max val="2015"/>
          <c:min val="1965"/>
        </c:scaling>
        <c:delete val="0"/>
        <c:axPos val="b"/>
        <c:title>
          <c:tx>
            <c:rich>
              <a:bodyPr/>
              <a:lstStyle/>
              <a:p>
                <a:pPr>
                  <a:defRPr sz="1000" b="0" i="1" u="none" strike="noStrike" baseline="0">
                    <a:solidFill>
                      <a:srgbClr val="000000"/>
                    </a:solidFill>
                    <a:latin typeface="Arial"/>
                    <a:ea typeface="Arial"/>
                    <a:cs typeface="Arial"/>
                  </a:defRPr>
                </a:pPr>
                <a:r>
                  <a:rPr lang="en-US"/>
                  <a:t>Source: EIA</a:t>
                </a:r>
              </a:p>
            </c:rich>
          </c:tx>
          <c:layout>
            <c:manualLayout>
              <c:xMode val="edge"/>
              <c:yMode val="edge"/>
              <c:x val="0.46275149537792276"/>
              <c:y val="0.93423597678916825"/>
            </c:manualLayout>
          </c:layout>
          <c:overlay val="0"/>
          <c:spPr>
            <a:noFill/>
            <a:ln w="25400">
              <a:noFill/>
            </a:ln>
          </c:spPr>
        </c:title>
        <c:numFmt formatCode="General" sourceLinked="1"/>
        <c:majorTickMark val="out"/>
        <c:minorTickMark val="none"/>
        <c:tickLblPos val="nextTo"/>
        <c:spPr>
          <a:ln w="3175">
            <a:solidFill>
              <a:srgbClr val="000000"/>
            </a:solidFill>
            <a:prstDash val="solid"/>
          </a:ln>
        </c:spPr>
        <c:txPr>
          <a:bodyPr rot="0" vert="horz"/>
          <a:lstStyle/>
          <a:p>
            <a:pPr>
              <a:defRPr sz="1000" b="0" i="0" u="none" strike="noStrike" baseline="0">
                <a:solidFill>
                  <a:srgbClr val="000000"/>
                </a:solidFill>
                <a:latin typeface="Arial"/>
                <a:ea typeface="Arial"/>
                <a:cs typeface="Arial"/>
              </a:defRPr>
            </a:pPr>
            <a:endParaRPr lang="en-US"/>
          </a:p>
        </c:txPr>
        <c:crossAx val="107135360"/>
        <c:crosses val="autoZero"/>
        <c:crossBetween val="midCat"/>
      </c:valAx>
      <c:valAx>
        <c:axId val="107135360"/>
        <c:scaling>
          <c:orientation val="minMax"/>
        </c:scaling>
        <c:delete val="0"/>
        <c:axPos val="l"/>
        <c:majorGridlines>
          <c:spPr>
            <a:ln w="3175">
              <a:solidFill>
                <a:srgbClr val="000000"/>
              </a:solidFill>
              <a:prstDash val="solid"/>
            </a:ln>
          </c:spPr>
        </c:majorGridlines>
        <c:title>
          <c:tx>
            <c:rich>
              <a:bodyPr/>
              <a:lstStyle/>
              <a:p>
                <a:pPr>
                  <a:defRPr sz="1200" b="0" i="0" u="none" strike="noStrike" baseline="0">
                    <a:solidFill>
                      <a:srgbClr val="000000"/>
                    </a:solidFill>
                    <a:latin typeface="Arial"/>
                    <a:ea typeface="Arial"/>
                    <a:cs typeface="Arial"/>
                  </a:defRPr>
                </a:pPr>
                <a:r>
                  <a:rPr lang="en-US"/>
                  <a:t>Million Tons Oil Equivalent</a:t>
                </a:r>
              </a:p>
            </c:rich>
          </c:tx>
          <c:layout>
            <c:manualLayout>
              <c:xMode val="edge"/>
              <c:yMode val="edge"/>
              <c:x val="5.4377379010331697E-4"/>
              <c:y val="0.3004513217279175"/>
            </c:manualLayout>
          </c:layout>
          <c:overlay val="0"/>
          <c:spPr>
            <a:noFill/>
            <a:ln w="25400">
              <a:noFill/>
            </a:ln>
          </c:spPr>
        </c:title>
        <c:numFmt formatCode="#,##0" sourceLinked="0"/>
        <c:majorTickMark val="out"/>
        <c:minorTickMark val="none"/>
        <c:tickLblPos val="nextTo"/>
        <c:spPr>
          <a:ln w="3175">
            <a:solidFill>
              <a:srgbClr val="000000"/>
            </a:solidFill>
            <a:prstDash val="solid"/>
          </a:ln>
        </c:spPr>
        <c:txPr>
          <a:bodyPr rot="0" vert="horz"/>
          <a:lstStyle/>
          <a:p>
            <a:pPr>
              <a:defRPr sz="1000" b="0" i="0" u="none" strike="noStrike" baseline="0">
                <a:solidFill>
                  <a:srgbClr val="000000"/>
                </a:solidFill>
                <a:latin typeface="Arial"/>
                <a:ea typeface="Arial"/>
                <a:cs typeface="Arial"/>
              </a:defRPr>
            </a:pPr>
            <a:endParaRPr lang="en-US"/>
          </a:p>
        </c:txPr>
        <c:crossAx val="107075840"/>
        <c:crosses val="autoZero"/>
        <c:crossBetween val="midCat"/>
      </c:valAx>
      <c:spPr>
        <a:solidFill>
          <a:srgbClr val="FFFFFF"/>
        </a:solidFill>
        <a:ln w="12700">
          <a:solidFill>
            <a:srgbClr val="808080"/>
          </a:solidFill>
          <a:prstDash val="solid"/>
        </a:ln>
      </c:spPr>
    </c:plotArea>
    <c:plotVisOnly val="1"/>
    <c:dispBlanksAs val="gap"/>
    <c:showDLblsOverMax val="0"/>
  </c:chart>
  <c:spPr>
    <a:noFill/>
    <a:ln w="9525">
      <a:noFill/>
    </a:ln>
  </c:spPr>
  <c:txPr>
    <a:bodyPr/>
    <a:lstStyle/>
    <a:p>
      <a:pPr>
        <a:defRPr sz="1000" b="0" i="0" u="none" strike="noStrike" baseline="0">
          <a:solidFill>
            <a:srgbClr val="000000"/>
          </a:solidFill>
          <a:latin typeface="Arial"/>
          <a:ea typeface="Arial"/>
          <a:cs typeface="Arial"/>
        </a:defRPr>
      </a:pPr>
      <a:endParaRPr lang="en-US"/>
    </a:p>
  </c:txPr>
  <c:externalData r:id="rId2">
    <c:autoUpdate val="0"/>
  </c:externalData>
  <c:userShapes r:id="rId3"/>
</c:chartSpace>
</file>

<file path=ppt/charts/chart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sz="1400" b="0" i="0" u="none" strike="noStrike" baseline="0">
                <a:solidFill>
                  <a:srgbClr val="000000"/>
                </a:solidFill>
                <a:latin typeface="Arial"/>
                <a:ea typeface="Arial"/>
                <a:cs typeface="Arial"/>
              </a:defRPr>
            </a:pPr>
            <a:r>
              <a:rPr lang="en-US"/>
              <a:t>Coal Consumption in China, 1965-2014</a:t>
            </a:r>
          </a:p>
        </c:rich>
      </c:tx>
      <c:layout>
        <c:manualLayout>
          <c:xMode val="edge"/>
          <c:yMode val="edge"/>
          <c:x val="0.24741707449700925"/>
          <c:y val="4.7711154094132818E-2"/>
        </c:manualLayout>
      </c:layout>
      <c:overlay val="0"/>
      <c:spPr>
        <a:noFill/>
        <a:ln w="25400">
          <a:noFill/>
        </a:ln>
      </c:spPr>
    </c:title>
    <c:autoTitleDeleted val="0"/>
    <c:plotArea>
      <c:layout>
        <c:manualLayout>
          <c:layoutTarget val="inner"/>
          <c:xMode val="edge"/>
          <c:yMode val="edge"/>
          <c:x val="0.15312524311996101"/>
          <c:y val="0.12508059316569956"/>
          <c:w val="0.80228522526727841"/>
          <c:h val="0.74557086614173229"/>
        </c:manualLayout>
      </c:layout>
      <c:scatterChart>
        <c:scatterStyle val="lineMarker"/>
        <c:varyColors val="0"/>
        <c:ser>
          <c:idx val="1"/>
          <c:order val="0"/>
          <c:spPr>
            <a:ln>
              <a:solidFill>
                <a:schemeClr val="tx1"/>
              </a:solidFill>
            </a:ln>
          </c:spPr>
          <c:marker>
            <c:symbol val="none"/>
          </c:marker>
          <c:xVal>
            <c:numRef>
              <c:f>'[All Coal Data.xlsx]China Cons'!$A$6:$A$55</c:f>
              <c:numCache>
                <c:formatCode>General</c:formatCode>
                <c:ptCount val="50"/>
                <c:pt idx="0">
                  <c:v>1965</c:v>
                </c:pt>
                <c:pt idx="1">
                  <c:v>1966</c:v>
                </c:pt>
                <c:pt idx="2">
                  <c:v>1967</c:v>
                </c:pt>
                <c:pt idx="3">
                  <c:v>1968</c:v>
                </c:pt>
                <c:pt idx="4">
                  <c:v>1969</c:v>
                </c:pt>
                <c:pt idx="5">
                  <c:v>1970</c:v>
                </c:pt>
                <c:pt idx="6">
                  <c:v>1971</c:v>
                </c:pt>
                <c:pt idx="7">
                  <c:v>1972</c:v>
                </c:pt>
                <c:pt idx="8">
                  <c:v>1973</c:v>
                </c:pt>
                <c:pt idx="9">
                  <c:v>1974</c:v>
                </c:pt>
                <c:pt idx="10">
                  <c:v>1975</c:v>
                </c:pt>
                <c:pt idx="11">
                  <c:v>1976</c:v>
                </c:pt>
                <c:pt idx="12">
                  <c:v>1977</c:v>
                </c:pt>
                <c:pt idx="13">
                  <c:v>1978</c:v>
                </c:pt>
                <c:pt idx="14">
                  <c:v>1979</c:v>
                </c:pt>
                <c:pt idx="15">
                  <c:v>1980</c:v>
                </c:pt>
                <c:pt idx="16">
                  <c:v>1981</c:v>
                </c:pt>
                <c:pt idx="17">
                  <c:v>1982</c:v>
                </c:pt>
                <c:pt idx="18">
                  <c:v>1983</c:v>
                </c:pt>
                <c:pt idx="19">
                  <c:v>1984</c:v>
                </c:pt>
                <c:pt idx="20">
                  <c:v>1985</c:v>
                </c:pt>
                <c:pt idx="21">
                  <c:v>1986</c:v>
                </c:pt>
                <c:pt idx="22">
                  <c:v>1987</c:v>
                </c:pt>
                <c:pt idx="23">
                  <c:v>1988</c:v>
                </c:pt>
                <c:pt idx="24">
                  <c:v>1989</c:v>
                </c:pt>
                <c:pt idx="25">
                  <c:v>1990</c:v>
                </c:pt>
                <c:pt idx="26">
                  <c:v>1991</c:v>
                </c:pt>
                <c:pt idx="27">
                  <c:v>1992</c:v>
                </c:pt>
                <c:pt idx="28">
                  <c:v>1993</c:v>
                </c:pt>
                <c:pt idx="29">
                  <c:v>1994</c:v>
                </c:pt>
                <c:pt idx="30">
                  <c:v>1995</c:v>
                </c:pt>
                <c:pt idx="31">
                  <c:v>1996</c:v>
                </c:pt>
                <c:pt idx="32">
                  <c:v>1997</c:v>
                </c:pt>
                <c:pt idx="33">
                  <c:v>1998</c:v>
                </c:pt>
                <c:pt idx="34">
                  <c:v>1999</c:v>
                </c:pt>
                <c:pt idx="35">
                  <c:v>2000</c:v>
                </c:pt>
                <c:pt idx="36">
                  <c:v>2001</c:v>
                </c:pt>
                <c:pt idx="37">
                  <c:v>2002</c:v>
                </c:pt>
                <c:pt idx="38">
                  <c:v>2003</c:v>
                </c:pt>
                <c:pt idx="39">
                  <c:v>2004</c:v>
                </c:pt>
                <c:pt idx="40">
                  <c:v>2005</c:v>
                </c:pt>
                <c:pt idx="41">
                  <c:v>2006</c:v>
                </c:pt>
                <c:pt idx="42">
                  <c:v>2007</c:v>
                </c:pt>
                <c:pt idx="43">
                  <c:v>2008</c:v>
                </c:pt>
                <c:pt idx="44">
                  <c:v>2009</c:v>
                </c:pt>
                <c:pt idx="45">
                  <c:v>2010</c:v>
                </c:pt>
                <c:pt idx="46">
                  <c:v>2011</c:v>
                </c:pt>
                <c:pt idx="47">
                  <c:v>2012</c:v>
                </c:pt>
                <c:pt idx="48">
                  <c:v>2013</c:v>
                </c:pt>
                <c:pt idx="49">
                  <c:v>2014</c:v>
                </c:pt>
              </c:numCache>
            </c:numRef>
          </c:xVal>
          <c:yVal>
            <c:numRef>
              <c:f>'[All Coal Data.xlsx]China Cons'!$C$6:$C$55</c:f>
              <c:numCache>
                <c:formatCode>#,##0</c:formatCode>
                <c:ptCount val="50"/>
                <c:pt idx="0">
                  <c:v>114.42</c:v>
                </c:pt>
                <c:pt idx="1">
                  <c:v>122.4</c:v>
                </c:pt>
                <c:pt idx="2">
                  <c:v>108.8</c:v>
                </c:pt>
                <c:pt idx="3">
                  <c:v>107.989999999999</c:v>
                </c:pt>
                <c:pt idx="4">
                  <c:v>130.405</c:v>
                </c:pt>
                <c:pt idx="5">
                  <c:v>165.91999999999899</c:v>
                </c:pt>
                <c:pt idx="6">
                  <c:v>191.30500000000001</c:v>
                </c:pt>
                <c:pt idx="7">
                  <c:v>202.315</c:v>
                </c:pt>
                <c:pt idx="8">
                  <c:v>204.965</c:v>
                </c:pt>
                <c:pt idx="9">
                  <c:v>202.8</c:v>
                </c:pt>
                <c:pt idx="10">
                  <c:v>228.565</c:v>
                </c:pt>
                <c:pt idx="11">
                  <c:v>234.15</c:v>
                </c:pt>
                <c:pt idx="12">
                  <c:v>257.56999999999903</c:v>
                </c:pt>
                <c:pt idx="13">
                  <c:v>282.81999999999903</c:v>
                </c:pt>
                <c:pt idx="14">
                  <c:v>292.57999999999902</c:v>
                </c:pt>
                <c:pt idx="15">
                  <c:v>305.05</c:v>
                </c:pt>
                <c:pt idx="16">
                  <c:v>302.92</c:v>
                </c:pt>
                <c:pt idx="17">
                  <c:v>320.63</c:v>
                </c:pt>
                <c:pt idx="18">
                  <c:v>343.565</c:v>
                </c:pt>
                <c:pt idx="19">
                  <c:v>374.83999999999901</c:v>
                </c:pt>
                <c:pt idx="20">
                  <c:v>408.01499999999902</c:v>
                </c:pt>
                <c:pt idx="21">
                  <c:v>430.07499999999902</c:v>
                </c:pt>
                <c:pt idx="22">
                  <c:v>463.995</c:v>
                </c:pt>
                <c:pt idx="23">
                  <c:v>496.76999999999902</c:v>
                </c:pt>
                <c:pt idx="24">
                  <c:v>517.13499999999897</c:v>
                </c:pt>
                <c:pt idx="25">
                  <c:v>509.303</c:v>
                </c:pt>
                <c:pt idx="26">
                  <c:v>527.2405</c:v>
                </c:pt>
                <c:pt idx="27">
                  <c:v>545.15700000000004</c:v>
                </c:pt>
                <c:pt idx="28">
                  <c:v>574.33600000000001</c:v>
                </c:pt>
                <c:pt idx="29">
                  <c:v>612.024</c:v>
                </c:pt>
                <c:pt idx="30">
                  <c:v>663.49</c:v>
                </c:pt>
                <c:pt idx="31">
                  <c:v>677.37649999999996</c:v>
                </c:pt>
                <c:pt idx="32">
                  <c:v>672.62339999999995</c:v>
                </c:pt>
                <c:pt idx="33">
                  <c:v>652.00104999999996</c:v>
                </c:pt>
                <c:pt idx="34">
                  <c:v>672.79149999999902</c:v>
                </c:pt>
                <c:pt idx="35">
                  <c:v>679.17274999999995</c:v>
                </c:pt>
                <c:pt idx="36">
                  <c:v>692.76300000000003</c:v>
                </c:pt>
                <c:pt idx="37">
                  <c:v>728.35789999999895</c:v>
                </c:pt>
                <c:pt idx="38">
                  <c:v>868.18505000000005</c:v>
                </c:pt>
                <c:pt idx="39">
                  <c:v>1019.8886695</c:v>
                </c:pt>
                <c:pt idx="40">
                  <c:v>1128.3203125</c:v>
                </c:pt>
                <c:pt idx="41">
                  <c:v>1250.3958875000001</c:v>
                </c:pt>
                <c:pt idx="42">
                  <c:v>1320.258446</c:v>
                </c:pt>
                <c:pt idx="43">
                  <c:v>1369.1693211249899</c:v>
                </c:pt>
                <c:pt idx="44">
                  <c:v>1470.65255015</c:v>
                </c:pt>
                <c:pt idx="45">
                  <c:v>1609.7407479999899</c:v>
                </c:pt>
                <c:pt idx="46">
                  <c:v>1760.79196999999</c:v>
                </c:pt>
                <c:pt idx="47">
                  <c:v>1856.39733999999</c:v>
                </c:pt>
                <c:pt idx="48">
                  <c:v>1925.2972199999899</c:v>
                </c:pt>
                <c:pt idx="49">
                  <c:v>1869.4636006199903</c:v>
                </c:pt>
              </c:numCache>
            </c:numRef>
          </c:yVal>
          <c:smooth val="0"/>
        </c:ser>
        <c:dLbls>
          <c:showLegendKey val="0"/>
          <c:showVal val="0"/>
          <c:showCatName val="0"/>
          <c:showSerName val="0"/>
          <c:showPercent val="0"/>
          <c:showBubbleSize val="0"/>
        </c:dLbls>
        <c:axId val="83451264"/>
        <c:axId val="86676992"/>
      </c:scatterChart>
      <c:valAx>
        <c:axId val="83451264"/>
        <c:scaling>
          <c:orientation val="minMax"/>
          <c:max val="2015"/>
          <c:min val="1965"/>
        </c:scaling>
        <c:delete val="0"/>
        <c:axPos val="b"/>
        <c:title>
          <c:tx>
            <c:rich>
              <a:bodyPr/>
              <a:lstStyle/>
              <a:p>
                <a:pPr>
                  <a:defRPr sz="1000" b="0" i="1" u="none" strike="noStrike" baseline="0">
                    <a:solidFill>
                      <a:srgbClr val="000000"/>
                    </a:solidFill>
                    <a:latin typeface="Arial"/>
                    <a:ea typeface="Arial"/>
                    <a:cs typeface="Arial"/>
                  </a:defRPr>
                </a:pPr>
                <a:r>
                  <a:rPr lang="en-US"/>
                  <a:t>Source: BP; NBS</a:t>
                </a:r>
              </a:p>
            </c:rich>
          </c:tx>
          <c:layout>
            <c:manualLayout>
              <c:xMode val="edge"/>
              <c:yMode val="edge"/>
              <c:x val="0.47145187601957583"/>
              <c:y val="0.93423597678916825"/>
            </c:manualLayout>
          </c:layout>
          <c:overlay val="0"/>
          <c:spPr>
            <a:noFill/>
            <a:ln w="25400">
              <a:noFill/>
            </a:ln>
          </c:spPr>
        </c:title>
        <c:numFmt formatCode="General" sourceLinked="1"/>
        <c:majorTickMark val="out"/>
        <c:minorTickMark val="none"/>
        <c:tickLblPos val="nextTo"/>
        <c:spPr>
          <a:ln w="3175">
            <a:solidFill>
              <a:srgbClr val="000000"/>
            </a:solidFill>
            <a:prstDash val="solid"/>
          </a:ln>
        </c:spPr>
        <c:txPr>
          <a:bodyPr rot="0" vert="horz"/>
          <a:lstStyle/>
          <a:p>
            <a:pPr>
              <a:defRPr sz="1000" b="0" i="0" u="none" strike="noStrike" baseline="0">
                <a:solidFill>
                  <a:srgbClr val="000000"/>
                </a:solidFill>
                <a:latin typeface="Arial"/>
                <a:ea typeface="Arial"/>
                <a:cs typeface="Arial"/>
              </a:defRPr>
            </a:pPr>
            <a:endParaRPr lang="en-US"/>
          </a:p>
        </c:txPr>
        <c:crossAx val="86676992"/>
        <c:crosses val="autoZero"/>
        <c:crossBetween val="midCat"/>
      </c:valAx>
      <c:valAx>
        <c:axId val="86676992"/>
        <c:scaling>
          <c:orientation val="minMax"/>
          <c:max val="2000"/>
        </c:scaling>
        <c:delete val="0"/>
        <c:axPos val="l"/>
        <c:majorGridlines>
          <c:spPr>
            <a:ln w="3175">
              <a:solidFill>
                <a:srgbClr val="000000"/>
              </a:solidFill>
              <a:prstDash val="solid"/>
            </a:ln>
          </c:spPr>
        </c:majorGridlines>
        <c:title>
          <c:tx>
            <c:rich>
              <a:bodyPr/>
              <a:lstStyle/>
              <a:p>
                <a:pPr>
                  <a:defRPr sz="1200" b="0" i="0" u="none" strike="noStrike" baseline="0">
                    <a:solidFill>
                      <a:srgbClr val="000000"/>
                    </a:solidFill>
                    <a:latin typeface="Arial"/>
                    <a:ea typeface="Arial"/>
                    <a:cs typeface="Arial"/>
                  </a:defRPr>
                </a:pPr>
                <a:r>
                  <a:rPr lang="en-US"/>
                  <a:t>Million Tons Oil Equivalent</a:t>
                </a:r>
              </a:p>
            </c:rich>
          </c:tx>
          <c:layout>
            <c:manualLayout>
              <c:xMode val="edge"/>
              <c:yMode val="edge"/>
              <c:x val="7.8003120124804995E-3"/>
              <c:y val="0.24610350336642703"/>
            </c:manualLayout>
          </c:layout>
          <c:overlay val="0"/>
          <c:spPr>
            <a:noFill/>
            <a:ln w="25400">
              <a:noFill/>
            </a:ln>
          </c:spPr>
        </c:title>
        <c:numFmt formatCode="#,##0" sourceLinked="0"/>
        <c:majorTickMark val="out"/>
        <c:minorTickMark val="none"/>
        <c:tickLblPos val="nextTo"/>
        <c:spPr>
          <a:ln w="3175">
            <a:solidFill>
              <a:srgbClr val="000000"/>
            </a:solidFill>
            <a:prstDash val="solid"/>
          </a:ln>
        </c:spPr>
        <c:txPr>
          <a:bodyPr rot="0" vert="horz"/>
          <a:lstStyle/>
          <a:p>
            <a:pPr>
              <a:defRPr sz="1000" b="0" i="0" u="none" strike="noStrike" baseline="0">
                <a:solidFill>
                  <a:srgbClr val="000000"/>
                </a:solidFill>
                <a:latin typeface="Arial"/>
                <a:ea typeface="Arial"/>
                <a:cs typeface="Arial"/>
              </a:defRPr>
            </a:pPr>
            <a:endParaRPr lang="en-US"/>
          </a:p>
        </c:txPr>
        <c:crossAx val="83451264"/>
        <c:crosses val="autoZero"/>
        <c:crossBetween val="midCat"/>
      </c:valAx>
      <c:spPr>
        <a:solidFill>
          <a:srgbClr val="FFFFFF"/>
        </a:solidFill>
        <a:ln w="12700">
          <a:solidFill>
            <a:srgbClr val="808080"/>
          </a:solidFill>
          <a:prstDash val="solid"/>
        </a:ln>
      </c:spPr>
    </c:plotArea>
    <c:plotVisOnly val="1"/>
    <c:dispBlanksAs val="gap"/>
    <c:showDLblsOverMax val="0"/>
  </c:chart>
  <c:spPr>
    <a:noFill/>
    <a:ln w="9525">
      <a:noFill/>
    </a:ln>
  </c:spPr>
  <c:txPr>
    <a:bodyPr/>
    <a:lstStyle/>
    <a:p>
      <a:pPr>
        <a:defRPr sz="1000" b="0" i="0" u="none" strike="noStrike" baseline="0">
          <a:solidFill>
            <a:srgbClr val="000000"/>
          </a:solidFill>
          <a:latin typeface="Arial"/>
          <a:ea typeface="Arial"/>
          <a:cs typeface="Arial"/>
        </a:defRPr>
      </a:pPr>
      <a:endParaRPr lang="en-US"/>
    </a:p>
  </c:txPr>
  <c:externalData r:id="rId2">
    <c:autoUpdate val="0"/>
  </c:externalData>
  <c:userShapes r:id="rId3"/>
</c:chartSpace>
</file>

<file path=ppt/charts/chart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b="0" i="0" u="none" strike="noStrike" baseline="0">
                <a:solidFill>
                  <a:srgbClr val="000000"/>
                </a:solidFill>
                <a:latin typeface="Arial"/>
                <a:ea typeface="Arial"/>
                <a:cs typeface="Arial"/>
              </a:defRPr>
            </a:pPr>
            <a:r>
              <a:rPr lang="en-US" dirty="0"/>
              <a:t>Coal Consumption in India, 1965-2013</a:t>
            </a:r>
          </a:p>
        </c:rich>
      </c:tx>
      <c:layout>
        <c:manualLayout>
          <c:xMode val="edge"/>
          <c:yMode val="edge"/>
          <c:x val="0.17133486851879365"/>
          <c:y val="3.3145432253865091E-2"/>
        </c:manualLayout>
      </c:layout>
      <c:overlay val="0"/>
      <c:spPr>
        <a:noFill/>
        <a:ln w="25400">
          <a:noFill/>
        </a:ln>
      </c:spPr>
    </c:title>
    <c:autoTitleDeleted val="0"/>
    <c:plotArea>
      <c:layout>
        <c:manualLayout>
          <c:layoutTarget val="inner"/>
          <c:xMode val="edge"/>
          <c:yMode val="edge"/>
          <c:x val="0.14410005437737902"/>
          <c:y val="0.12508059316569956"/>
          <c:w val="0.80257295654563421"/>
          <c:h val="0.75178351186632553"/>
        </c:manualLayout>
      </c:layout>
      <c:scatterChart>
        <c:scatterStyle val="lineMarker"/>
        <c:varyColors val="0"/>
        <c:ser>
          <c:idx val="2"/>
          <c:order val="0"/>
          <c:tx>
            <c:strRef>
              <c:f>Consumption!$D$3</c:f>
              <c:strCache>
                <c:ptCount val="1"/>
                <c:pt idx="0">
                  <c:v>India</c:v>
                </c:pt>
              </c:strCache>
            </c:strRef>
          </c:tx>
          <c:spPr>
            <a:ln w="28575">
              <a:solidFill>
                <a:sysClr val="windowText" lastClr="000000"/>
              </a:solidFill>
              <a:prstDash val="solid"/>
            </a:ln>
          </c:spPr>
          <c:marker>
            <c:symbol val="none"/>
          </c:marker>
          <c:xVal>
            <c:numRef>
              <c:f>Consumption!$A$6:$A$54</c:f>
              <c:numCache>
                <c:formatCode>General</c:formatCode>
                <c:ptCount val="49"/>
                <c:pt idx="0">
                  <c:v>1965</c:v>
                </c:pt>
                <c:pt idx="1">
                  <c:v>1966</c:v>
                </c:pt>
                <c:pt idx="2">
                  <c:v>1967</c:v>
                </c:pt>
                <c:pt idx="3">
                  <c:v>1968</c:v>
                </c:pt>
                <c:pt idx="4">
                  <c:v>1969</c:v>
                </c:pt>
                <c:pt idx="5">
                  <c:v>1970</c:v>
                </c:pt>
                <c:pt idx="6">
                  <c:v>1971</c:v>
                </c:pt>
                <c:pt idx="7">
                  <c:v>1972</c:v>
                </c:pt>
                <c:pt idx="8">
                  <c:v>1973</c:v>
                </c:pt>
                <c:pt idx="9">
                  <c:v>1974</c:v>
                </c:pt>
                <c:pt idx="10">
                  <c:v>1975</c:v>
                </c:pt>
                <c:pt idx="11">
                  <c:v>1976</c:v>
                </c:pt>
                <c:pt idx="12">
                  <c:v>1977</c:v>
                </c:pt>
                <c:pt idx="13">
                  <c:v>1978</c:v>
                </c:pt>
                <c:pt idx="14">
                  <c:v>1979</c:v>
                </c:pt>
                <c:pt idx="15">
                  <c:v>1980</c:v>
                </c:pt>
                <c:pt idx="16">
                  <c:v>1981</c:v>
                </c:pt>
                <c:pt idx="17">
                  <c:v>1982</c:v>
                </c:pt>
                <c:pt idx="18">
                  <c:v>1983</c:v>
                </c:pt>
                <c:pt idx="19">
                  <c:v>1984</c:v>
                </c:pt>
                <c:pt idx="20">
                  <c:v>1985</c:v>
                </c:pt>
                <c:pt idx="21">
                  <c:v>1986</c:v>
                </c:pt>
                <c:pt idx="22">
                  <c:v>1987</c:v>
                </c:pt>
                <c:pt idx="23">
                  <c:v>1988</c:v>
                </c:pt>
                <c:pt idx="24">
                  <c:v>1989</c:v>
                </c:pt>
                <c:pt idx="25">
                  <c:v>1990</c:v>
                </c:pt>
                <c:pt idx="26">
                  <c:v>1991</c:v>
                </c:pt>
                <c:pt idx="27">
                  <c:v>1992</c:v>
                </c:pt>
                <c:pt idx="28">
                  <c:v>1993</c:v>
                </c:pt>
                <c:pt idx="29">
                  <c:v>1994</c:v>
                </c:pt>
                <c:pt idx="30">
                  <c:v>1995</c:v>
                </c:pt>
                <c:pt idx="31">
                  <c:v>1996</c:v>
                </c:pt>
                <c:pt idx="32">
                  <c:v>1997</c:v>
                </c:pt>
                <c:pt idx="33">
                  <c:v>1998</c:v>
                </c:pt>
                <c:pt idx="34">
                  <c:v>1999</c:v>
                </c:pt>
                <c:pt idx="35">
                  <c:v>2000</c:v>
                </c:pt>
                <c:pt idx="36">
                  <c:v>2001</c:v>
                </c:pt>
                <c:pt idx="37">
                  <c:v>2002</c:v>
                </c:pt>
                <c:pt idx="38">
                  <c:v>2003</c:v>
                </c:pt>
                <c:pt idx="39">
                  <c:v>2004</c:v>
                </c:pt>
                <c:pt idx="40">
                  <c:v>2005</c:v>
                </c:pt>
                <c:pt idx="41">
                  <c:v>2006</c:v>
                </c:pt>
                <c:pt idx="42">
                  <c:v>2007</c:v>
                </c:pt>
                <c:pt idx="43">
                  <c:v>2008</c:v>
                </c:pt>
                <c:pt idx="44">
                  <c:v>2009</c:v>
                </c:pt>
                <c:pt idx="45">
                  <c:v>2010</c:v>
                </c:pt>
                <c:pt idx="46">
                  <c:v>2011</c:v>
                </c:pt>
                <c:pt idx="47">
                  <c:v>2012</c:v>
                </c:pt>
                <c:pt idx="48">
                  <c:v>2013</c:v>
                </c:pt>
              </c:numCache>
            </c:numRef>
          </c:xVal>
          <c:yVal>
            <c:numRef>
              <c:f>Consumption!$D$6:$D$54</c:f>
              <c:numCache>
                <c:formatCode>0</c:formatCode>
                <c:ptCount val="49"/>
                <c:pt idx="0">
                  <c:v>35.546633802800002</c:v>
                </c:pt>
                <c:pt idx="1">
                  <c:v>35.461338028199997</c:v>
                </c:pt>
                <c:pt idx="2">
                  <c:v>36.052042253499998</c:v>
                </c:pt>
                <c:pt idx="3">
                  <c:v>37.302211268000001</c:v>
                </c:pt>
                <c:pt idx="4">
                  <c:v>39.625211268000001</c:v>
                </c:pt>
                <c:pt idx="5">
                  <c:v>37.558802817</c:v>
                </c:pt>
                <c:pt idx="6">
                  <c:v>38.080154929999999</c:v>
                </c:pt>
                <c:pt idx="7">
                  <c:v>40.213507042000003</c:v>
                </c:pt>
                <c:pt idx="8">
                  <c:v>39.677507042000002</c:v>
                </c:pt>
                <c:pt idx="9">
                  <c:v>44.785563379999999</c:v>
                </c:pt>
                <c:pt idx="10">
                  <c:v>48.143267606000002</c:v>
                </c:pt>
                <c:pt idx="11">
                  <c:v>50.131971831000001</c:v>
                </c:pt>
                <c:pt idx="12">
                  <c:v>52.480323943999998</c:v>
                </c:pt>
                <c:pt idx="13">
                  <c:v>50.787971831</c:v>
                </c:pt>
                <c:pt idx="14">
                  <c:v>53.954676055999997</c:v>
                </c:pt>
                <c:pt idx="15">
                  <c:v>56.712380281999998</c:v>
                </c:pt>
                <c:pt idx="16">
                  <c:v>63.24911668</c:v>
                </c:pt>
                <c:pt idx="17">
                  <c:v>63.062303120000003</c:v>
                </c:pt>
                <c:pt idx="18">
                  <c:v>66.158820739999996</c:v>
                </c:pt>
                <c:pt idx="19">
                  <c:v>69.4585048</c:v>
                </c:pt>
                <c:pt idx="20">
                  <c:v>72.543916440000004</c:v>
                </c:pt>
                <c:pt idx="21">
                  <c:v>78.010449289999997</c:v>
                </c:pt>
                <c:pt idx="22">
                  <c:v>85.921514119999998</c:v>
                </c:pt>
                <c:pt idx="23">
                  <c:v>91.656698460000001</c:v>
                </c:pt>
                <c:pt idx="24">
                  <c:v>99.955100900000005</c:v>
                </c:pt>
                <c:pt idx="25">
                  <c:v>95.457509299999998</c:v>
                </c:pt>
                <c:pt idx="26">
                  <c:v>101.76076584</c:v>
                </c:pt>
                <c:pt idx="27">
                  <c:v>108.21836070000001</c:v>
                </c:pt>
                <c:pt idx="28">
                  <c:v>112.5073058</c:v>
                </c:pt>
                <c:pt idx="29">
                  <c:v>115.82905940000001</c:v>
                </c:pt>
                <c:pt idx="30">
                  <c:v>124.95292699999899</c:v>
                </c:pt>
                <c:pt idx="31">
                  <c:v>134.39490259999999</c:v>
                </c:pt>
                <c:pt idx="32">
                  <c:v>135.8988391</c:v>
                </c:pt>
                <c:pt idx="33">
                  <c:v>136.06454629999899</c:v>
                </c:pt>
                <c:pt idx="34">
                  <c:v>135.7521351</c:v>
                </c:pt>
                <c:pt idx="35">
                  <c:v>144.243214499999</c:v>
                </c:pt>
                <c:pt idx="36">
                  <c:v>145.18922370000001</c:v>
                </c:pt>
                <c:pt idx="37">
                  <c:v>151.847541199999</c:v>
                </c:pt>
                <c:pt idx="38">
                  <c:v>156.8018514</c:v>
                </c:pt>
                <c:pt idx="39">
                  <c:v>172.25845719999899</c:v>
                </c:pt>
                <c:pt idx="40">
                  <c:v>184.4377164</c:v>
                </c:pt>
                <c:pt idx="41">
                  <c:v>195.44274976</c:v>
                </c:pt>
                <c:pt idx="42">
                  <c:v>210.27132914000001</c:v>
                </c:pt>
                <c:pt idx="43">
                  <c:v>230.3763975</c:v>
                </c:pt>
                <c:pt idx="44">
                  <c:v>250.3418423</c:v>
                </c:pt>
                <c:pt idx="45">
                  <c:v>260.21443499999998</c:v>
                </c:pt>
                <c:pt idx="46">
                  <c:v>270.06123989999998</c:v>
                </c:pt>
                <c:pt idx="47">
                  <c:v>302.287626066732</c:v>
                </c:pt>
                <c:pt idx="48">
                  <c:v>324.30438332238703</c:v>
                </c:pt>
              </c:numCache>
            </c:numRef>
          </c:yVal>
          <c:smooth val="0"/>
        </c:ser>
        <c:dLbls>
          <c:showLegendKey val="0"/>
          <c:showVal val="0"/>
          <c:showCatName val="0"/>
          <c:showSerName val="0"/>
          <c:showPercent val="0"/>
          <c:showBubbleSize val="0"/>
        </c:dLbls>
        <c:axId val="107216256"/>
        <c:axId val="107279872"/>
      </c:scatterChart>
      <c:valAx>
        <c:axId val="107216256"/>
        <c:scaling>
          <c:orientation val="minMax"/>
          <c:max val="2015"/>
          <c:min val="1965"/>
        </c:scaling>
        <c:delete val="0"/>
        <c:axPos val="b"/>
        <c:title>
          <c:tx>
            <c:rich>
              <a:bodyPr/>
              <a:lstStyle/>
              <a:p>
                <a:pPr>
                  <a:defRPr sz="1000" b="0" i="1" u="none" strike="noStrike" baseline="0">
                    <a:solidFill>
                      <a:srgbClr val="000000"/>
                    </a:solidFill>
                    <a:latin typeface="Arial"/>
                    <a:ea typeface="Arial"/>
                    <a:cs typeface="Arial"/>
                  </a:defRPr>
                </a:pPr>
                <a:r>
                  <a:rPr lang="en-US"/>
                  <a:t>Source: BP</a:t>
                </a:r>
              </a:p>
            </c:rich>
          </c:tx>
          <c:layout>
            <c:manualLayout>
              <c:xMode val="edge"/>
              <c:yMode val="edge"/>
              <c:x val="0.47145187601957583"/>
              <c:y val="0.93423597678916825"/>
            </c:manualLayout>
          </c:layout>
          <c:overlay val="0"/>
          <c:spPr>
            <a:noFill/>
            <a:ln w="25400">
              <a:noFill/>
            </a:ln>
          </c:spPr>
        </c:title>
        <c:numFmt formatCode="General" sourceLinked="1"/>
        <c:majorTickMark val="out"/>
        <c:minorTickMark val="none"/>
        <c:tickLblPos val="nextTo"/>
        <c:spPr>
          <a:ln w="3175">
            <a:solidFill>
              <a:srgbClr val="000000"/>
            </a:solidFill>
            <a:prstDash val="solid"/>
          </a:ln>
        </c:spPr>
        <c:txPr>
          <a:bodyPr rot="0" vert="horz"/>
          <a:lstStyle/>
          <a:p>
            <a:pPr>
              <a:defRPr sz="1000" b="0" i="0" u="none" strike="noStrike" baseline="0">
                <a:solidFill>
                  <a:srgbClr val="000000"/>
                </a:solidFill>
                <a:latin typeface="Arial"/>
                <a:ea typeface="Arial"/>
                <a:cs typeface="Arial"/>
              </a:defRPr>
            </a:pPr>
            <a:endParaRPr lang="en-US"/>
          </a:p>
        </c:txPr>
        <c:crossAx val="107279872"/>
        <c:crosses val="autoZero"/>
        <c:crossBetween val="midCat"/>
      </c:valAx>
      <c:valAx>
        <c:axId val="107279872"/>
        <c:scaling>
          <c:orientation val="minMax"/>
        </c:scaling>
        <c:delete val="0"/>
        <c:axPos val="l"/>
        <c:majorGridlines>
          <c:spPr>
            <a:ln w="3175">
              <a:solidFill>
                <a:srgbClr val="000000"/>
              </a:solidFill>
              <a:prstDash val="solid"/>
            </a:ln>
          </c:spPr>
        </c:majorGridlines>
        <c:title>
          <c:tx>
            <c:rich>
              <a:bodyPr/>
              <a:lstStyle/>
              <a:p>
                <a:pPr>
                  <a:defRPr sz="1100" b="0" i="0" u="none" strike="noStrike" baseline="0">
                    <a:solidFill>
                      <a:srgbClr val="000000"/>
                    </a:solidFill>
                    <a:latin typeface="Arial"/>
                    <a:ea typeface="Arial"/>
                    <a:cs typeface="Arial"/>
                  </a:defRPr>
                </a:pPr>
                <a:r>
                  <a:rPr lang="en-US" sz="1100" dirty="0"/>
                  <a:t>Million Tons </a:t>
                </a:r>
                <a:r>
                  <a:rPr lang="en-US" sz="1100" dirty="0" smtClean="0"/>
                  <a:t>Oil </a:t>
                </a:r>
                <a:r>
                  <a:rPr lang="en-US" sz="1100" dirty="0"/>
                  <a:t>Equivalent</a:t>
                </a:r>
              </a:p>
            </c:rich>
          </c:tx>
          <c:layout>
            <c:manualLayout>
              <c:xMode val="edge"/>
              <c:yMode val="edge"/>
              <c:x val="1.5744303627173464E-2"/>
              <c:y val="0.28256076485247078"/>
            </c:manualLayout>
          </c:layout>
          <c:overlay val="0"/>
          <c:spPr>
            <a:noFill/>
            <a:ln w="25400">
              <a:noFill/>
            </a:ln>
          </c:spPr>
        </c:title>
        <c:numFmt formatCode="#,##0" sourceLinked="0"/>
        <c:majorTickMark val="out"/>
        <c:minorTickMark val="none"/>
        <c:tickLblPos val="nextTo"/>
        <c:spPr>
          <a:ln w="3175">
            <a:solidFill>
              <a:srgbClr val="000000"/>
            </a:solidFill>
            <a:prstDash val="solid"/>
          </a:ln>
        </c:spPr>
        <c:txPr>
          <a:bodyPr rot="0" vert="horz"/>
          <a:lstStyle/>
          <a:p>
            <a:pPr>
              <a:defRPr sz="1000" b="0" i="0" u="none" strike="noStrike" baseline="0">
                <a:solidFill>
                  <a:srgbClr val="000000"/>
                </a:solidFill>
                <a:latin typeface="Arial"/>
                <a:ea typeface="Arial"/>
                <a:cs typeface="Arial"/>
              </a:defRPr>
            </a:pPr>
            <a:endParaRPr lang="en-US"/>
          </a:p>
        </c:txPr>
        <c:crossAx val="107216256"/>
        <c:crosses val="autoZero"/>
        <c:crossBetween val="midCat"/>
      </c:valAx>
      <c:spPr>
        <a:noFill/>
        <a:ln w="12700">
          <a:solidFill>
            <a:schemeClr val="bg1">
              <a:lumMod val="50000"/>
            </a:schemeClr>
          </a:solidFill>
        </a:ln>
      </c:spPr>
    </c:plotArea>
    <c:plotVisOnly val="1"/>
    <c:dispBlanksAs val="gap"/>
    <c:showDLblsOverMax val="0"/>
  </c:chart>
  <c:spPr>
    <a:noFill/>
    <a:ln w="9525">
      <a:noFill/>
    </a:ln>
  </c:spPr>
  <c:txPr>
    <a:bodyPr/>
    <a:lstStyle/>
    <a:p>
      <a:pPr>
        <a:defRPr sz="800" b="0" i="0" u="none" strike="noStrike" baseline="0">
          <a:solidFill>
            <a:srgbClr val="000000"/>
          </a:solidFill>
          <a:latin typeface="Arial"/>
          <a:ea typeface="Arial"/>
          <a:cs typeface="Arial"/>
        </a:defRPr>
      </a:pPr>
      <a:endParaRPr lang="en-US"/>
    </a:p>
  </c:txPr>
  <c:externalData r:id="rId1">
    <c:autoUpdate val="0"/>
  </c:externalData>
  <c:userShapes r:id="rId2"/>
</c:chartSpace>
</file>

<file path=ppt/drawings/drawing1.xml><?xml version="1.0" encoding="utf-8"?>
<c:userShapes xmlns:c="http://schemas.openxmlformats.org/drawingml/2006/chart">
  <cdr:relSizeAnchor xmlns:cdr="http://schemas.openxmlformats.org/drawingml/2006/chartDrawing">
    <cdr:from>
      <cdr:x>0.95222</cdr:x>
      <cdr:y>0.0645</cdr:y>
    </cdr:from>
    <cdr:to>
      <cdr:x>0.98624</cdr:x>
      <cdr:y>0.78352</cdr:y>
    </cdr:to>
    <cdr:sp macro="" textlink="">
      <cdr:nvSpPr>
        <cdr:cNvPr id="2" name="Text Box 15"/>
        <cdr:cNvSpPr txBox="1">
          <a:spLocks xmlns:a="http://schemas.openxmlformats.org/drawingml/2006/main" noChangeArrowheads="1"/>
        </cdr:cNvSpPr>
      </cdr:nvSpPr>
      <cdr:spPr bwMode="auto">
        <a:xfrm xmlns:a="http://schemas.openxmlformats.org/drawingml/2006/main">
          <a:off x="5556250" y="317500"/>
          <a:ext cx="198520" cy="3539431"/>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vert="vert270" wrap="square" lIns="0" tIns="45720" rIns="0" bIns="45720" anchor="b" upright="1"/>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l" rtl="0">
            <a:defRPr sz="1000"/>
          </a:pPr>
          <a:r>
            <a:rPr lang="en-US" sz="1000" b="0" i="0" u="none" strike="noStrike" baseline="0">
              <a:solidFill>
                <a:srgbClr val="000000"/>
              </a:solidFill>
              <a:latin typeface="Arial"/>
              <a:cs typeface="Arial"/>
            </a:rPr>
            <a:t>Earth Policy Institute - www.earth-policy.org                                  </a:t>
          </a:r>
        </a:p>
      </cdr:txBody>
    </cdr:sp>
  </cdr:relSizeAnchor>
  <cdr:relSizeAnchor xmlns:cdr="http://schemas.openxmlformats.org/drawingml/2006/chartDrawing">
    <cdr:from>
      <cdr:x>0.64815</cdr:x>
      <cdr:y>0.05</cdr:y>
    </cdr:from>
    <cdr:to>
      <cdr:x>0.94746</cdr:x>
      <cdr:y>0.10532</cdr:y>
    </cdr:to>
    <cdr:sp macro="" textlink="">
      <cdr:nvSpPr>
        <cdr:cNvPr id="3" name="TextBox 2"/>
        <cdr:cNvSpPr txBox="1"/>
      </cdr:nvSpPr>
      <cdr:spPr>
        <a:xfrm xmlns:a="http://schemas.openxmlformats.org/drawingml/2006/main">
          <a:off x="5334000" y="228600"/>
          <a:ext cx="2463241" cy="252938"/>
        </a:xfrm>
        <a:prstGeom xmlns:a="http://schemas.openxmlformats.org/drawingml/2006/main" prst="rect">
          <a:avLst/>
        </a:prstGeom>
        <a:solidFill xmlns:a="http://schemas.openxmlformats.org/drawingml/2006/main">
          <a:schemeClr val="bg1"/>
        </a:solidFill>
        <a:ln xmlns:a="http://schemas.openxmlformats.org/drawingml/2006/main">
          <a:solidFill>
            <a:schemeClr val="tx1"/>
          </a:solidFill>
        </a:ln>
      </cdr:spPr>
      <cdr:txBody>
        <a:bodyPr xmlns:a="http://schemas.openxmlformats.org/drawingml/2006/main" vertOverflow="clip" wrap="square" rtlCol="0"/>
        <a:lstStyle xmlns:a="http://schemas.openxmlformats.org/drawingml/2006/main"/>
        <a:p xmlns:a="http://schemas.openxmlformats.org/drawingml/2006/main">
          <a:r>
            <a:rPr lang="en-US" sz="1000" i="1" dirty="0">
              <a:latin typeface="Arial" pitchFamily="34" charset="0"/>
              <a:cs typeface="Arial" pitchFamily="34" charset="0"/>
            </a:rPr>
            <a:t>Source: EPI from BP, EIA, and REN21</a:t>
          </a:r>
        </a:p>
      </cdr:txBody>
    </cdr:sp>
  </cdr:relSizeAnchor>
</c:userShapes>
</file>

<file path=ppt/drawings/drawing10.xml><?xml version="1.0" encoding="utf-8"?>
<c:userShapes xmlns:c="http://schemas.openxmlformats.org/drawingml/2006/chart">
  <cdr:relSizeAnchor xmlns:cdr="http://schemas.openxmlformats.org/drawingml/2006/chartDrawing">
    <cdr:from>
      <cdr:x>0.9615</cdr:x>
      <cdr:y>0.10921</cdr:y>
    </cdr:from>
    <cdr:to>
      <cdr:x>0.9915</cdr:x>
      <cdr:y>0.85146</cdr:y>
    </cdr:to>
    <cdr:sp macro="" textlink="">
      <cdr:nvSpPr>
        <cdr:cNvPr id="1025" name="Text Box 1"/>
        <cdr:cNvSpPr txBox="1">
          <a:spLocks xmlns:a="http://schemas.openxmlformats.org/drawingml/2006/main" noChangeArrowheads="1"/>
        </cdr:cNvSpPr>
      </cdr:nvSpPr>
      <cdr:spPr bwMode="auto">
        <a:xfrm xmlns:a="http://schemas.openxmlformats.org/drawingml/2006/main">
          <a:off x="5619869" y="562420"/>
          <a:ext cx="170786" cy="3629302"/>
        </a:xfrm>
        <a:prstGeom xmlns:a="http://schemas.openxmlformats.org/drawingml/2006/main" prst="rect">
          <a:avLst/>
        </a:prstGeom>
        <a:noFill xmlns:a="http://schemas.openxmlformats.org/drawingml/2006/main"/>
        <a:ln xmlns:a="http://schemas.openxmlformats.org/drawingml/2006/main">
          <a:noFill/>
        </a:ln>
        <a:extLst xmlns:a="http://schemas.openxmlformats.org/drawingml/2006/main">
          <a:ext uri="{909E8E84-426E-40DD-AFC4-6F175D3DCCD1}">
            <a14:hiddenFill xmlns:a14="http://schemas.microsoft.com/office/drawing/2010/main">
              <a:solidFill>
                <a:srgbClr xmlns:mc="http://schemas.openxmlformats.org/markup-compatibility/2006" val="FFFFFF" mc:Ignorable="a14" a14:legacySpreadsheetColorIndex="65"/>
              </a:solidFill>
            </a14:hiddenFill>
          </a:ext>
          <a:ext uri="{91240B29-F687-4F45-9708-019B960494DF}">
            <a14:hiddenLine xmlns:a14="http://schemas.microsoft.com/office/drawing/2010/main" w="9525">
              <a:solidFill>
                <a:srgbClr xmlns:mc="http://schemas.openxmlformats.org/markup-compatibility/2006" val="000000" mc:Ignorable="a14" a14:legacySpreadsheetColorIndex="64"/>
              </a:solidFill>
              <a:miter lim="800000"/>
              <a:headEnd/>
              <a:tailEnd/>
            </a14:hiddenLine>
          </a:ext>
        </a:extLst>
      </cdr:spPr>
      <cdr:txBody>
        <a:bodyPr xmlns:a="http://schemas.openxmlformats.org/drawingml/2006/main" vertOverflow="clip" vert="vert270" wrap="square" lIns="0" tIns="45720" rIns="0" bIns="45720" anchor="b" upright="1"/>
        <a:lstStyle xmlns:a="http://schemas.openxmlformats.org/drawingml/2006/main"/>
        <a:p xmlns:a="http://schemas.openxmlformats.org/drawingml/2006/main">
          <a:pPr algn="l" rtl="0">
            <a:defRPr sz="1000"/>
          </a:pPr>
          <a:r>
            <a:rPr lang="en-US" sz="1000" b="0" i="0" u="none" strike="noStrike" baseline="0" dirty="0">
              <a:solidFill>
                <a:srgbClr val="000000"/>
              </a:solidFill>
              <a:latin typeface="Arial"/>
              <a:cs typeface="Arial"/>
            </a:rPr>
            <a:t>Earth Policy Institute - www.earth-policy.org                                  </a:t>
          </a:r>
          <a:endParaRPr lang="en-US" dirty="0"/>
        </a:p>
      </cdr:txBody>
    </cdr:sp>
  </cdr:relSizeAnchor>
</c:userShapes>
</file>

<file path=ppt/drawings/drawing11.xml><?xml version="1.0" encoding="utf-8"?>
<c:userShapes xmlns:c="http://schemas.openxmlformats.org/drawingml/2006/chart">
  <cdr:relSizeAnchor xmlns:cdr="http://schemas.openxmlformats.org/drawingml/2006/chartDrawing">
    <cdr:from>
      <cdr:x>0.95753</cdr:x>
      <cdr:y>0.06554</cdr:y>
    </cdr:from>
    <cdr:to>
      <cdr:x>0.99376</cdr:x>
      <cdr:y>0.85697</cdr:y>
    </cdr:to>
    <cdr:sp macro="" textlink="">
      <cdr:nvSpPr>
        <cdr:cNvPr id="3" name="Text Box 2"/>
        <cdr:cNvSpPr txBox="1">
          <a:spLocks xmlns:a="http://schemas.openxmlformats.org/drawingml/2006/main" noChangeArrowheads="1"/>
        </cdr:cNvSpPr>
      </cdr:nvSpPr>
      <cdr:spPr bwMode="auto">
        <a:xfrm xmlns:a="http://schemas.openxmlformats.org/drawingml/2006/main">
          <a:off x="3962400" y="228600"/>
          <a:ext cx="149920" cy="2760660"/>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vert="vert270" wrap="square" lIns="0" tIns="45720" rIns="0" bIns="45720" anchor="b" upright="1"/>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l" rtl="0">
            <a:defRPr sz="1000"/>
          </a:pPr>
          <a:r>
            <a:rPr lang="en-US" sz="1000" b="0" i="0" u="none" strike="noStrike" baseline="0" dirty="0">
              <a:solidFill>
                <a:srgbClr val="000000"/>
              </a:solidFill>
              <a:latin typeface="Arial"/>
              <a:cs typeface="Arial"/>
            </a:rPr>
            <a:t>Earth Policy Institute - www.earth-policy.org                                  </a:t>
          </a:r>
        </a:p>
      </cdr:txBody>
    </cdr:sp>
  </cdr:relSizeAnchor>
</c:userShapes>
</file>

<file path=ppt/drawings/drawing12.xml><?xml version="1.0" encoding="utf-8"?>
<c:userShapes xmlns:c="http://schemas.openxmlformats.org/drawingml/2006/chart">
  <cdr:relSizeAnchor xmlns:cdr="http://schemas.openxmlformats.org/drawingml/2006/chartDrawing">
    <cdr:from>
      <cdr:x>0.67127</cdr:x>
      <cdr:y>0.24098</cdr:y>
    </cdr:from>
    <cdr:to>
      <cdr:x>0.82214</cdr:x>
      <cdr:y>0.29431</cdr:y>
    </cdr:to>
    <cdr:sp macro="" textlink="">
      <cdr:nvSpPr>
        <cdr:cNvPr id="31745" name="Text Box 1"/>
        <cdr:cNvSpPr txBox="1">
          <a:spLocks xmlns:a="http://schemas.openxmlformats.org/drawingml/2006/main" noChangeArrowheads="1"/>
        </cdr:cNvSpPr>
      </cdr:nvSpPr>
      <cdr:spPr bwMode="auto">
        <a:xfrm xmlns:a="http://schemas.openxmlformats.org/drawingml/2006/main">
          <a:off x="3112049" y="942235"/>
          <a:ext cx="699432" cy="208514"/>
        </a:xfrm>
        <a:prstGeom xmlns:a="http://schemas.openxmlformats.org/drawingml/2006/main" prst="rect">
          <a:avLst/>
        </a:prstGeom>
        <a:noFill xmlns:a="http://schemas.openxmlformats.org/drawingml/2006/main"/>
        <a:ln xmlns:a="http://schemas.openxmlformats.org/drawingml/2006/main">
          <a:noFill/>
        </a:ln>
        <a:effectLst xmlns:a="http://schemas.openxmlformats.org/drawingml/2006/main"/>
        <a:extLst xmlns:a="http://schemas.openxmlformats.org/drawingml/2006/main">
          <a:ext uri="{909E8E84-426E-40DD-AFC4-6F175D3DCCD1}">
            <a14:hiddenFill xmlns:a14="http://schemas.microsoft.com/office/drawing/2010/main">
              <a:solidFill>
                <a:srgbClr xmlns:mc="http://schemas.openxmlformats.org/markup-compatibility/2006" val="000000" mc:Ignorable="a14" a14:legacySpreadsheetColorIndex="64"/>
              </a:solidFill>
            </a14:hiddenFill>
          </a:ext>
          <a:ext uri="{91240B29-F687-4F45-9708-019B960494DF}">
            <a14:hiddenLine xmlns:a14="http://schemas.microsoft.com/office/drawing/2010/main" w="1">
              <a:solidFill>
                <a:srgbClr xmlns:mc="http://schemas.openxmlformats.org/markup-compatibility/2006" val="FFFFFF" mc:Ignorable="a14" a14:legacySpreadsheetColorIndex="65"/>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cdr:spPr>
      <cdr:txBody>
        <a:bodyPr xmlns:a="http://schemas.openxmlformats.org/drawingml/2006/main" vertOverflow="clip" wrap="square" lIns="27432" tIns="22860" rIns="27432" bIns="22860" anchor="ctr" upright="1"/>
        <a:lstStyle xmlns:a="http://schemas.openxmlformats.org/drawingml/2006/main"/>
        <a:p xmlns:a="http://schemas.openxmlformats.org/drawingml/2006/main">
          <a:pPr algn="ctr" rtl="0">
            <a:defRPr sz="1000"/>
          </a:pPr>
          <a:r>
            <a:rPr lang="en-US" sz="1200" b="0" i="0" u="none" strike="noStrike" baseline="0" dirty="0">
              <a:solidFill>
                <a:srgbClr val="000000"/>
              </a:solidFill>
              <a:latin typeface="Arial"/>
              <a:cs typeface="Arial"/>
            </a:rPr>
            <a:t>Germany</a:t>
          </a:r>
        </a:p>
      </cdr:txBody>
    </cdr:sp>
  </cdr:relSizeAnchor>
  <cdr:relSizeAnchor xmlns:cdr="http://schemas.openxmlformats.org/drawingml/2006/chartDrawing">
    <cdr:from>
      <cdr:x>0.83422</cdr:x>
      <cdr:y>0.49045</cdr:y>
    </cdr:from>
    <cdr:to>
      <cdr:x>0.95252</cdr:x>
      <cdr:y>0.54766</cdr:y>
    </cdr:to>
    <cdr:sp macro="" textlink="">
      <cdr:nvSpPr>
        <cdr:cNvPr id="31747" name="Text Box 3"/>
        <cdr:cNvSpPr txBox="1">
          <a:spLocks xmlns:a="http://schemas.openxmlformats.org/drawingml/2006/main" noChangeArrowheads="1"/>
        </cdr:cNvSpPr>
      </cdr:nvSpPr>
      <cdr:spPr bwMode="auto">
        <a:xfrm xmlns:a="http://schemas.openxmlformats.org/drawingml/2006/main">
          <a:off x="3867482" y="1917665"/>
          <a:ext cx="548434" cy="223684"/>
        </a:xfrm>
        <a:prstGeom xmlns:a="http://schemas.openxmlformats.org/drawingml/2006/main" prst="rect">
          <a:avLst/>
        </a:prstGeom>
        <a:noFill xmlns:a="http://schemas.openxmlformats.org/drawingml/2006/main"/>
        <a:ln xmlns:a="http://schemas.openxmlformats.org/drawingml/2006/main">
          <a:noFill/>
        </a:ln>
        <a:effectLst xmlns:a="http://schemas.openxmlformats.org/drawingml/2006/main"/>
        <a:extLst xmlns:a="http://schemas.openxmlformats.org/drawingml/2006/main">
          <a:ext uri="{909E8E84-426E-40DD-AFC4-6F175D3DCCD1}">
            <a14:hiddenFill xmlns:a14="http://schemas.microsoft.com/office/drawing/2010/main">
              <a:solidFill>
                <a:srgbClr xmlns:mc="http://schemas.openxmlformats.org/markup-compatibility/2006" val="000000" mc:Ignorable="a14" a14:legacySpreadsheetColorIndex="64"/>
              </a:solidFill>
            </a14:hiddenFill>
          </a:ext>
          <a:ext uri="{91240B29-F687-4F45-9708-019B960494DF}">
            <a14:hiddenLine xmlns:a14="http://schemas.microsoft.com/office/drawing/2010/main" w="1">
              <a:solidFill>
                <a:srgbClr xmlns:mc="http://schemas.openxmlformats.org/markup-compatibility/2006" val="FFFFFF" mc:Ignorable="a14" a14:legacySpreadsheetColorIndex="65"/>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cdr:spPr>
      <cdr:txBody>
        <a:bodyPr xmlns:a="http://schemas.openxmlformats.org/drawingml/2006/main" vertOverflow="clip" wrap="square" lIns="27432" tIns="22860" rIns="27432" bIns="22860" anchor="ctr" upright="1"/>
        <a:lstStyle xmlns:a="http://schemas.openxmlformats.org/drawingml/2006/main"/>
        <a:p xmlns:a="http://schemas.openxmlformats.org/drawingml/2006/main">
          <a:pPr algn="ctr" rtl="0">
            <a:defRPr sz="1000"/>
          </a:pPr>
          <a:r>
            <a:rPr lang="en-US" sz="1200" b="0" i="0" u="none" strike="noStrike" baseline="0" dirty="0">
              <a:solidFill>
                <a:srgbClr val="000000"/>
              </a:solidFill>
              <a:latin typeface="Arial"/>
              <a:cs typeface="Arial"/>
            </a:rPr>
            <a:t>Japan</a:t>
          </a:r>
        </a:p>
      </cdr:txBody>
    </cdr:sp>
  </cdr:relSizeAnchor>
  <cdr:relSizeAnchor xmlns:cdr="http://schemas.openxmlformats.org/drawingml/2006/chartDrawing">
    <cdr:from>
      <cdr:x>0.78633</cdr:x>
      <cdr:y>0.6451</cdr:y>
    </cdr:from>
    <cdr:to>
      <cdr:x>0.88495</cdr:x>
      <cdr:y>0.74254</cdr:y>
    </cdr:to>
    <cdr:sp macro="" textlink="">
      <cdr:nvSpPr>
        <cdr:cNvPr id="31748" name="Text Box 4"/>
        <cdr:cNvSpPr txBox="1">
          <a:spLocks xmlns:a="http://schemas.openxmlformats.org/drawingml/2006/main" noChangeArrowheads="1"/>
        </cdr:cNvSpPr>
      </cdr:nvSpPr>
      <cdr:spPr bwMode="auto">
        <a:xfrm xmlns:a="http://schemas.openxmlformats.org/drawingml/2006/main">
          <a:off x="3645449" y="2522350"/>
          <a:ext cx="457200" cy="381000"/>
        </a:xfrm>
        <a:prstGeom xmlns:a="http://schemas.openxmlformats.org/drawingml/2006/main" prst="rect">
          <a:avLst/>
        </a:prstGeom>
        <a:noFill xmlns:a="http://schemas.openxmlformats.org/drawingml/2006/main"/>
        <a:ln xmlns:a="http://schemas.openxmlformats.org/drawingml/2006/main">
          <a:noFill/>
        </a:ln>
        <a:effectLst xmlns:a="http://schemas.openxmlformats.org/drawingml/2006/main"/>
        <a:extLst xmlns:a="http://schemas.openxmlformats.org/drawingml/2006/main">
          <a:ext uri="{909E8E84-426E-40DD-AFC4-6F175D3DCCD1}">
            <a14:hiddenFill xmlns:a14="http://schemas.microsoft.com/office/drawing/2010/main">
              <a:solidFill>
                <a:srgbClr xmlns:mc="http://schemas.openxmlformats.org/markup-compatibility/2006" val="000000" mc:Ignorable="a14" a14:legacySpreadsheetColorIndex="64"/>
              </a:solidFill>
            </a14:hiddenFill>
          </a:ext>
          <a:ext uri="{91240B29-F687-4F45-9708-019B960494DF}">
            <a14:hiddenLine xmlns:a14="http://schemas.microsoft.com/office/drawing/2010/main" w="1">
              <a:solidFill>
                <a:srgbClr xmlns:mc="http://schemas.openxmlformats.org/markup-compatibility/2006" val="FFFFFF" mc:Ignorable="a14" a14:legacySpreadsheetColorIndex="65"/>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cdr:spPr>
      <cdr:txBody>
        <a:bodyPr xmlns:a="http://schemas.openxmlformats.org/drawingml/2006/main" vertOverflow="clip" wrap="square" lIns="27432" tIns="22860" rIns="27432" bIns="22860" anchor="ctr" upright="1"/>
        <a:lstStyle xmlns:a="http://schemas.openxmlformats.org/drawingml/2006/main"/>
        <a:p xmlns:a="http://schemas.openxmlformats.org/drawingml/2006/main">
          <a:pPr algn="ctr" rtl="0">
            <a:defRPr sz="1000"/>
          </a:pPr>
          <a:r>
            <a:rPr lang="en-US" sz="1200" b="0" i="0" u="none" strike="noStrike" baseline="0" dirty="0" smtClean="0">
              <a:solidFill>
                <a:srgbClr val="000000"/>
              </a:solidFill>
              <a:latin typeface="Arial"/>
              <a:cs typeface="Arial"/>
            </a:rPr>
            <a:t>U.S.</a:t>
          </a:r>
          <a:endParaRPr lang="en-US" sz="1200" b="0" i="0" u="none" strike="noStrike" baseline="0" dirty="0">
            <a:solidFill>
              <a:srgbClr val="000000"/>
            </a:solidFill>
            <a:latin typeface="Arial"/>
            <a:cs typeface="Arial"/>
          </a:endParaRPr>
        </a:p>
      </cdr:txBody>
    </cdr:sp>
  </cdr:relSizeAnchor>
  <cdr:relSizeAnchor xmlns:cdr="http://schemas.openxmlformats.org/drawingml/2006/chartDrawing">
    <cdr:from>
      <cdr:x>0.66474</cdr:x>
      <cdr:y>0.54766</cdr:y>
    </cdr:from>
    <cdr:to>
      <cdr:x>0.78633</cdr:x>
      <cdr:y>0.64102</cdr:y>
    </cdr:to>
    <cdr:sp macro="" textlink="">
      <cdr:nvSpPr>
        <cdr:cNvPr id="31749" name="Text Box 5"/>
        <cdr:cNvSpPr txBox="1">
          <a:spLocks xmlns:a="http://schemas.openxmlformats.org/drawingml/2006/main" noChangeArrowheads="1"/>
        </cdr:cNvSpPr>
      </cdr:nvSpPr>
      <cdr:spPr bwMode="auto">
        <a:xfrm xmlns:a="http://schemas.openxmlformats.org/drawingml/2006/main">
          <a:off x="3081771" y="2141349"/>
          <a:ext cx="563678" cy="365039"/>
        </a:xfrm>
        <a:prstGeom xmlns:a="http://schemas.openxmlformats.org/drawingml/2006/main" prst="rect">
          <a:avLst/>
        </a:prstGeom>
        <a:noFill xmlns:a="http://schemas.openxmlformats.org/drawingml/2006/main"/>
        <a:ln xmlns:a="http://schemas.openxmlformats.org/drawingml/2006/main">
          <a:noFill/>
        </a:ln>
        <a:effectLst xmlns:a="http://schemas.openxmlformats.org/drawingml/2006/main"/>
        <a:extLst xmlns:a="http://schemas.openxmlformats.org/drawingml/2006/main">
          <a:ext uri="{909E8E84-426E-40DD-AFC4-6F175D3DCCD1}">
            <a14:hiddenFill xmlns:a14="http://schemas.microsoft.com/office/drawing/2010/main">
              <a:solidFill>
                <a:srgbClr xmlns:mc="http://schemas.openxmlformats.org/markup-compatibility/2006" val="000000" mc:Ignorable="a14" a14:legacySpreadsheetColorIndex="64"/>
              </a:solidFill>
            </a14:hiddenFill>
          </a:ext>
          <a:ext uri="{91240B29-F687-4F45-9708-019B960494DF}">
            <a14:hiddenLine xmlns:a14="http://schemas.microsoft.com/office/drawing/2010/main" w="1">
              <a:solidFill>
                <a:srgbClr xmlns:mc="http://schemas.openxmlformats.org/markup-compatibility/2006" val="FFFFFF" mc:Ignorable="a14" a14:legacySpreadsheetColorIndex="65"/>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cdr:spPr>
      <cdr:txBody>
        <a:bodyPr xmlns:a="http://schemas.openxmlformats.org/drawingml/2006/main" vertOverflow="clip" wrap="square" lIns="27432" tIns="22860" rIns="27432" bIns="22860" anchor="ctr" upright="1"/>
        <a:lstStyle xmlns:a="http://schemas.openxmlformats.org/drawingml/2006/main"/>
        <a:p xmlns:a="http://schemas.openxmlformats.org/drawingml/2006/main">
          <a:pPr algn="ctr" rtl="0">
            <a:defRPr sz="1000"/>
          </a:pPr>
          <a:r>
            <a:rPr lang="en-US" sz="1200" b="0" i="0" u="none" strike="noStrike" baseline="0" dirty="0">
              <a:solidFill>
                <a:srgbClr val="000000"/>
              </a:solidFill>
              <a:latin typeface="Arial"/>
              <a:cs typeface="Arial"/>
            </a:rPr>
            <a:t>Italy</a:t>
          </a:r>
        </a:p>
      </cdr:txBody>
    </cdr:sp>
  </cdr:relSizeAnchor>
  <cdr:relSizeAnchor xmlns:cdr="http://schemas.openxmlformats.org/drawingml/2006/chartDrawing">
    <cdr:from>
      <cdr:x>0.95487</cdr:x>
      <cdr:y>0.15538</cdr:y>
    </cdr:from>
    <cdr:to>
      <cdr:x>0.98263</cdr:x>
      <cdr:y>0.86083</cdr:y>
    </cdr:to>
    <cdr:sp macro="" textlink="">
      <cdr:nvSpPr>
        <cdr:cNvPr id="10" name="Text Box 2"/>
        <cdr:cNvSpPr txBox="1">
          <a:spLocks xmlns:a="http://schemas.openxmlformats.org/drawingml/2006/main" noChangeArrowheads="1"/>
        </cdr:cNvSpPr>
      </cdr:nvSpPr>
      <cdr:spPr bwMode="auto">
        <a:xfrm xmlns:a="http://schemas.openxmlformats.org/drawingml/2006/main">
          <a:off x="5575300" y="765175"/>
          <a:ext cx="162086" cy="3473936"/>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vert="vert270" wrap="square" lIns="0" tIns="45720" rIns="0" bIns="45720" anchor="b" upright="1"/>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l" rtl="0">
            <a:defRPr sz="1000"/>
          </a:pPr>
          <a:r>
            <a:rPr lang="en-US" sz="1000" b="0" i="0" u="none" strike="noStrike" baseline="0" dirty="0">
              <a:solidFill>
                <a:srgbClr val="000000"/>
              </a:solidFill>
              <a:latin typeface="Arial"/>
              <a:cs typeface="Arial"/>
            </a:rPr>
            <a:t>Earth Policy Institute - www.earth-policy.org                                  </a:t>
          </a:r>
        </a:p>
      </cdr:txBody>
    </cdr:sp>
  </cdr:relSizeAnchor>
  <cdr:relSizeAnchor xmlns:cdr="http://schemas.openxmlformats.org/drawingml/2006/chartDrawing">
    <cdr:from>
      <cdr:x>0.72058</cdr:x>
      <cdr:y>0.41124</cdr:y>
    </cdr:from>
    <cdr:to>
      <cdr:x>0.86144</cdr:x>
      <cdr:y>0.45657</cdr:y>
    </cdr:to>
    <cdr:sp macro="" textlink="">
      <cdr:nvSpPr>
        <cdr:cNvPr id="11" name="Text Box 3"/>
        <cdr:cNvSpPr txBox="1">
          <a:spLocks xmlns:a="http://schemas.openxmlformats.org/drawingml/2006/main" noChangeArrowheads="1"/>
        </cdr:cNvSpPr>
      </cdr:nvSpPr>
      <cdr:spPr bwMode="auto">
        <a:xfrm xmlns:a="http://schemas.openxmlformats.org/drawingml/2006/main">
          <a:off x="3340649" y="1607949"/>
          <a:ext cx="653016" cy="177263"/>
        </a:xfrm>
        <a:prstGeom xmlns:a="http://schemas.openxmlformats.org/drawingml/2006/main" prst="rect">
          <a:avLst/>
        </a:prstGeom>
        <a:noFill xmlns:a="http://schemas.openxmlformats.org/drawingml/2006/main"/>
        <a:ln xmlns:a="http://schemas.openxmlformats.org/drawingml/2006/main">
          <a:noFill/>
        </a:ln>
        <a:effectLst xmlns:a="http://schemas.openxmlformats.org/drawingml/2006/main"/>
        <a:extLst xmlns:a="http://schemas.openxmlformats.org/drawingml/2006/main">
          <a:ext uri="{909E8E84-426E-40DD-AFC4-6F175D3DCCD1}">
            <a14:hiddenFill xmlns:a14="http://schemas.microsoft.com/office/drawing/2010/main">
              <a:solidFill>
                <a:srgbClr xmlns:mc="http://schemas.openxmlformats.org/markup-compatibility/2006" val="000000" mc:Ignorable="a14" a14:legacySpreadsheetColorIndex="64"/>
              </a:solidFill>
            </a14:hiddenFill>
          </a:ext>
          <a:ext uri="{91240B29-F687-4F45-9708-019B960494DF}">
            <a14:hiddenLine xmlns:a14="http://schemas.microsoft.com/office/drawing/2010/main" w="1">
              <a:solidFill>
                <a:srgbClr xmlns:mc="http://schemas.openxmlformats.org/markup-compatibility/2006" val="FFFFFF" mc:Ignorable="a14" a14:legacySpreadsheetColorIndex="65"/>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cdr:spPr>
      <cdr:txBody>
        <a:bodyPr xmlns:a="http://schemas.openxmlformats.org/drawingml/2006/main" wrap="square" lIns="27432" tIns="22860" rIns="27432" bIns="22860" anchor="ctr" upright="1"/>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rtl="0">
            <a:defRPr sz="1000"/>
          </a:pPr>
          <a:r>
            <a:rPr lang="en-US" sz="1200" b="0" i="0" u="none" strike="noStrike" baseline="0" dirty="0">
              <a:solidFill>
                <a:srgbClr val="000000"/>
              </a:solidFill>
              <a:latin typeface="Arial"/>
              <a:cs typeface="Arial"/>
            </a:rPr>
            <a:t>China</a:t>
          </a:r>
        </a:p>
      </cdr:txBody>
    </cdr:sp>
  </cdr:relSizeAnchor>
</c:userShapes>
</file>

<file path=ppt/drawings/drawing13.xml><?xml version="1.0" encoding="utf-8"?>
<c:userShapes xmlns:c="http://schemas.openxmlformats.org/drawingml/2006/chart">
  <cdr:relSizeAnchor xmlns:cdr="http://schemas.openxmlformats.org/drawingml/2006/chartDrawing">
    <cdr:from>
      <cdr:x>0.96738</cdr:x>
      <cdr:y>0.10047</cdr:y>
    </cdr:from>
    <cdr:to>
      <cdr:x>0.99663</cdr:x>
      <cdr:y>0.83697</cdr:y>
    </cdr:to>
    <cdr:sp macro="" textlink="">
      <cdr:nvSpPr>
        <cdr:cNvPr id="5121" name="Text Box 1"/>
        <cdr:cNvSpPr txBox="1">
          <a:spLocks xmlns:a="http://schemas.openxmlformats.org/drawingml/2006/main" noChangeArrowheads="1"/>
        </cdr:cNvSpPr>
      </cdr:nvSpPr>
      <cdr:spPr bwMode="auto">
        <a:xfrm xmlns:a="http://schemas.openxmlformats.org/drawingml/2006/main">
          <a:off x="5648370" y="494774"/>
          <a:ext cx="170786" cy="3626839"/>
        </a:xfrm>
        <a:prstGeom xmlns:a="http://schemas.openxmlformats.org/drawingml/2006/main" prst="rect">
          <a:avLst/>
        </a:prstGeom>
        <a:noFill xmlns:a="http://schemas.openxmlformats.org/drawingml/2006/main"/>
        <a:ln xmlns:a="http://schemas.openxmlformats.org/drawingml/2006/main">
          <a:noFill/>
        </a:ln>
        <a:extLst xmlns:a="http://schemas.openxmlformats.org/drawingml/2006/main">
          <a:ext uri="{909E8E84-426E-40DD-AFC4-6F175D3DCCD1}">
            <a14:hiddenFill xmlns:a14="http://schemas.microsoft.com/office/drawing/2010/main">
              <a:solidFill>
                <a:srgbClr xmlns:mc="http://schemas.openxmlformats.org/markup-compatibility/2006" val="FFFFFF" mc:Ignorable="a14" a14:legacySpreadsheetColorIndex="65"/>
              </a:solidFill>
            </a14:hiddenFill>
          </a:ext>
          <a:ext uri="{91240B29-F687-4F45-9708-019B960494DF}">
            <a14:hiddenLine xmlns:a14="http://schemas.microsoft.com/office/drawing/2010/main" w="9525">
              <a:solidFill>
                <a:srgbClr xmlns:mc="http://schemas.openxmlformats.org/markup-compatibility/2006" val="000000" mc:Ignorable="a14" a14:legacySpreadsheetColorIndex="64"/>
              </a:solidFill>
              <a:miter lim="800000"/>
              <a:headEnd/>
              <a:tailEnd/>
            </a14:hiddenLine>
          </a:ext>
        </a:extLst>
      </cdr:spPr>
      <cdr:txBody>
        <a:bodyPr xmlns:a="http://schemas.openxmlformats.org/drawingml/2006/main" vertOverflow="clip" vert="vert270" wrap="square" lIns="0" tIns="45720" rIns="0" bIns="45720" anchor="b" upright="1"/>
        <a:lstStyle xmlns:a="http://schemas.openxmlformats.org/drawingml/2006/main"/>
        <a:p xmlns:a="http://schemas.openxmlformats.org/drawingml/2006/main">
          <a:pPr algn="l" rtl="0">
            <a:defRPr sz="1000"/>
          </a:pPr>
          <a:r>
            <a:rPr lang="en-US" sz="1000" b="0" i="0" u="none" strike="noStrike" baseline="0">
              <a:solidFill>
                <a:srgbClr val="000000"/>
              </a:solidFill>
              <a:latin typeface="Arial"/>
              <a:cs typeface="Arial"/>
            </a:rPr>
            <a:t>Earth Policy Institute - www.earth-policy.org                                  </a:t>
          </a:r>
        </a:p>
      </cdr:txBody>
    </cdr:sp>
  </cdr:relSizeAnchor>
</c:userShapes>
</file>

<file path=ppt/drawings/drawing14.xml><?xml version="1.0" encoding="utf-8"?>
<c:userShapes xmlns:c="http://schemas.openxmlformats.org/drawingml/2006/chart">
  <cdr:relSizeAnchor xmlns:cdr="http://schemas.openxmlformats.org/drawingml/2006/chartDrawing">
    <cdr:from>
      <cdr:x>0.84147</cdr:x>
      <cdr:y>0.46422</cdr:y>
    </cdr:from>
    <cdr:to>
      <cdr:x>0.94454</cdr:x>
      <cdr:y>0.56867</cdr:y>
    </cdr:to>
    <cdr:sp macro="" textlink="">
      <cdr:nvSpPr>
        <cdr:cNvPr id="2049" name="Text Box 1"/>
        <cdr:cNvSpPr txBox="1">
          <a:spLocks xmlns:a="http://schemas.openxmlformats.org/drawingml/2006/main" noChangeArrowheads="1"/>
        </cdr:cNvSpPr>
      </cdr:nvSpPr>
      <cdr:spPr bwMode="auto">
        <a:xfrm xmlns:a="http://schemas.openxmlformats.org/drawingml/2006/main">
          <a:off x="4913196" y="2285995"/>
          <a:ext cx="601808" cy="514357"/>
        </a:xfrm>
        <a:prstGeom xmlns:a="http://schemas.openxmlformats.org/drawingml/2006/main" prst="rect">
          <a:avLst/>
        </a:prstGeom>
        <a:noFill xmlns:a="http://schemas.openxmlformats.org/drawingml/2006/main"/>
        <a:ln xmlns:a="http://schemas.openxmlformats.org/drawingml/2006/main" w="1">
          <a:noFill/>
          <a:miter lim="800000"/>
          <a:headEnd/>
          <a:tailEnd/>
        </a:ln>
        <a:effectLst xmlns:a="http://schemas.openxmlformats.org/drawingml/2006/main"/>
      </cdr:spPr>
      <cdr:txBody>
        <a:bodyPr xmlns:a="http://schemas.openxmlformats.org/drawingml/2006/main" vertOverflow="clip" wrap="square" lIns="27432" tIns="22860" rIns="27432" bIns="22860" anchor="ctr" upright="1"/>
        <a:lstStyle xmlns:a="http://schemas.openxmlformats.org/drawingml/2006/main"/>
        <a:p xmlns:a="http://schemas.openxmlformats.org/drawingml/2006/main">
          <a:pPr algn="ctr" rtl="0">
            <a:defRPr sz="1000"/>
          </a:pPr>
          <a:r>
            <a:rPr lang="en-US" sz="1000" b="0" i="0" u="none" strike="noStrike" baseline="0">
              <a:solidFill>
                <a:srgbClr val="000000"/>
              </a:solidFill>
              <a:latin typeface="Arial"/>
              <a:cs typeface="Arial"/>
            </a:rPr>
            <a:t>United States</a:t>
          </a:r>
        </a:p>
      </cdr:txBody>
    </cdr:sp>
  </cdr:relSizeAnchor>
  <cdr:relSizeAnchor xmlns:cdr="http://schemas.openxmlformats.org/drawingml/2006/chartDrawing">
    <cdr:from>
      <cdr:x>0.83252</cdr:x>
      <cdr:y>0.63242</cdr:y>
    </cdr:from>
    <cdr:to>
      <cdr:x>0.95302</cdr:x>
      <cdr:y>0.68042</cdr:y>
    </cdr:to>
    <cdr:sp macro="" textlink="">
      <cdr:nvSpPr>
        <cdr:cNvPr id="2050" name="Text Box 2"/>
        <cdr:cNvSpPr txBox="1">
          <a:spLocks xmlns:a="http://schemas.openxmlformats.org/drawingml/2006/main" noChangeArrowheads="1"/>
        </cdr:cNvSpPr>
      </cdr:nvSpPr>
      <cdr:spPr bwMode="auto">
        <a:xfrm xmlns:a="http://schemas.openxmlformats.org/drawingml/2006/main">
          <a:off x="4860946" y="3114285"/>
          <a:ext cx="703579" cy="236372"/>
        </a:xfrm>
        <a:prstGeom xmlns:a="http://schemas.openxmlformats.org/drawingml/2006/main" prst="rect">
          <a:avLst/>
        </a:prstGeom>
        <a:noFill xmlns:a="http://schemas.openxmlformats.org/drawingml/2006/main"/>
        <a:ln xmlns:a="http://schemas.openxmlformats.org/drawingml/2006/main" w="1">
          <a:noFill/>
          <a:miter lim="800000"/>
          <a:headEnd/>
          <a:tailEnd/>
        </a:ln>
        <a:effectLst xmlns:a="http://schemas.openxmlformats.org/drawingml/2006/main"/>
      </cdr:spPr>
      <cdr:txBody>
        <a:bodyPr xmlns:a="http://schemas.openxmlformats.org/drawingml/2006/main" vertOverflow="clip" wrap="square" lIns="27432" tIns="22860" rIns="27432" bIns="22860" anchor="ctr" upright="1"/>
        <a:lstStyle xmlns:a="http://schemas.openxmlformats.org/drawingml/2006/main"/>
        <a:p xmlns:a="http://schemas.openxmlformats.org/drawingml/2006/main">
          <a:pPr algn="ctr" rtl="0">
            <a:defRPr sz="1000"/>
          </a:pPr>
          <a:r>
            <a:rPr lang="en-US" sz="1000" b="0" i="0" u="none" strike="noStrike" baseline="0">
              <a:solidFill>
                <a:srgbClr val="000000"/>
              </a:solidFill>
              <a:latin typeface="Arial"/>
              <a:cs typeface="Arial"/>
            </a:rPr>
            <a:t>Germany</a:t>
          </a:r>
        </a:p>
      </cdr:txBody>
    </cdr:sp>
  </cdr:relSizeAnchor>
  <cdr:relSizeAnchor xmlns:cdr="http://schemas.openxmlformats.org/drawingml/2006/chartDrawing">
    <cdr:from>
      <cdr:x>0.80123</cdr:x>
      <cdr:y>0.70909</cdr:y>
    </cdr:from>
    <cdr:to>
      <cdr:x>0.87827</cdr:x>
      <cdr:y>0.75132</cdr:y>
    </cdr:to>
    <cdr:sp macro="" textlink="">
      <cdr:nvSpPr>
        <cdr:cNvPr id="2051" name="Text Box 3"/>
        <cdr:cNvSpPr txBox="1">
          <a:spLocks xmlns:a="http://schemas.openxmlformats.org/drawingml/2006/main" noChangeArrowheads="1"/>
        </cdr:cNvSpPr>
      </cdr:nvSpPr>
      <cdr:spPr bwMode="auto">
        <a:xfrm xmlns:a="http://schemas.openxmlformats.org/drawingml/2006/main">
          <a:off x="3962400" y="2971800"/>
          <a:ext cx="381000" cy="176972"/>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wrap="square" lIns="18288" tIns="22860" rIns="0" bIns="0" anchor="t" upright="1">
          <a:spAutoFit/>
        </a:bodyPr>
        <a:lstStyle xmlns:a="http://schemas.openxmlformats.org/drawingml/2006/main"/>
        <a:p xmlns:a="http://schemas.openxmlformats.org/drawingml/2006/main">
          <a:pPr algn="l" rtl="0">
            <a:defRPr sz="1000"/>
          </a:pPr>
          <a:r>
            <a:rPr lang="en-US" sz="1000" b="0" i="0" u="none" strike="noStrike" baseline="0" dirty="0">
              <a:solidFill>
                <a:srgbClr val="000000"/>
              </a:solidFill>
              <a:latin typeface="Arial"/>
              <a:cs typeface="Arial"/>
            </a:rPr>
            <a:t>Spain</a:t>
          </a:r>
        </a:p>
      </cdr:txBody>
    </cdr:sp>
  </cdr:relSizeAnchor>
  <cdr:relSizeAnchor xmlns:cdr="http://schemas.openxmlformats.org/drawingml/2006/chartDrawing">
    <cdr:from>
      <cdr:x>0.85008</cdr:x>
      <cdr:y>0.24734</cdr:y>
    </cdr:from>
    <cdr:to>
      <cdr:x>0.91061</cdr:x>
      <cdr:y>0.28198</cdr:y>
    </cdr:to>
    <cdr:sp macro="" textlink="">
      <cdr:nvSpPr>
        <cdr:cNvPr id="2052" name="Text Box 4"/>
        <cdr:cNvSpPr txBox="1">
          <a:spLocks xmlns:a="http://schemas.openxmlformats.org/drawingml/2006/main" noChangeArrowheads="1"/>
        </cdr:cNvSpPr>
      </cdr:nvSpPr>
      <cdr:spPr bwMode="auto">
        <a:xfrm xmlns:a="http://schemas.openxmlformats.org/drawingml/2006/main">
          <a:off x="4963480" y="1218012"/>
          <a:ext cx="353425" cy="170582"/>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wrap="none" lIns="18288" tIns="22860" rIns="0" bIns="0" anchor="t" upright="1">
          <a:spAutoFit/>
        </a:bodyPr>
        <a:lstStyle xmlns:a="http://schemas.openxmlformats.org/drawingml/2006/main"/>
        <a:p xmlns:a="http://schemas.openxmlformats.org/drawingml/2006/main">
          <a:pPr algn="l" rtl="0">
            <a:defRPr sz="1000"/>
          </a:pPr>
          <a:r>
            <a:rPr lang="en-US" sz="1000" b="0" i="0" u="none" strike="noStrike" baseline="0">
              <a:solidFill>
                <a:srgbClr val="000000"/>
              </a:solidFill>
              <a:latin typeface="Arial"/>
              <a:cs typeface="Arial"/>
            </a:rPr>
            <a:t>China</a:t>
          </a:r>
        </a:p>
      </cdr:txBody>
    </cdr:sp>
  </cdr:relSizeAnchor>
  <cdr:relSizeAnchor xmlns:cdr="http://schemas.openxmlformats.org/drawingml/2006/chartDrawing">
    <cdr:from>
      <cdr:x>0.83205</cdr:x>
      <cdr:y>0.74545</cdr:y>
    </cdr:from>
    <cdr:to>
      <cdr:x>0.90909</cdr:x>
      <cdr:y>0.78768</cdr:y>
    </cdr:to>
    <cdr:sp macro="" textlink="">
      <cdr:nvSpPr>
        <cdr:cNvPr id="2053" name="Text Box 5"/>
        <cdr:cNvSpPr txBox="1">
          <a:spLocks xmlns:a="http://schemas.openxmlformats.org/drawingml/2006/main" noChangeArrowheads="1"/>
        </cdr:cNvSpPr>
      </cdr:nvSpPr>
      <cdr:spPr bwMode="auto">
        <a:xfrm xmlns:a="http://schemas.openxmlformats.org/drawingml/2006/main">
          <a:off x="4114800" y="3124200"/>
          <a:ext cx="381000" cy="176972"/>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wrap="square" lIns="18288" tIns="22860" rIns="0" bIns="0" anchor="t" upright="1">
          <a:spAutoFit/>
        </a:bodyPr>
        <a:lstStyle xmlns:a="http://schemas.openxmlformats.org/drawingml/2006/main"/>
        <a:p xmlns:a="http://schemas.openxmlformats.org/drawingml/2006/main">
          <a:pPr algn="l" rtl="0">
            <a:defRPr sz="1000"/>
          </a:pPr>
          <a:r>
            <a:rPr lang="en-US" sz="1000" b="0" i="0" u="none" strike="noStrike" baseline="0" dirty="0">
              <a:solidFill>
                <a:srgbClr val="000000"/>
              </a:solidFill>
              <a:latin typeface="Arial"/>
              <a:cs typeface="Arial"/>
            </a:rPr>
            <a:t>India</a:t>
          </a:r>
        </a:p>
      </cdr:txBody>
    </cdr:sp>
  </cdr:relSizeAnchor>
  <cdr:relSizeAnchor xmlns:cdr="http://schemas.openxmlformats.org/drawingml/2006/chartDrawing">
    <cdr:from>
      <cdr:x>0.95059</cdr:x>
      <cdr:y>0.14303</cdr:y>
    </cdr:from>
    <cdr:to>
      <cdr:x>0.98459</cdr:x>
      <cdr:y>0.86178</cdr:y>
    </cdr:to>
    <cdr:sp macro="" textlink="">
      <cdr:nvSpPr>
        <cdr:cNvPr id="8" name="Text Box 15"/>
        <cdr:cNvSpPr txBox="1">
          <a:spLocks xmlns:a="http://schemas.openxmlformats.org/drawingml/2006/main" noChangeArrowheads="1"/>
        </cdr:cNvSpPr>
      </cdr:nvSpPr>
      <cdr:spPr bwMode="auto">
        <a:xfrm xmlns:a="http://schemas.openxmlformats.org/drawingml/2006/main">
          <a:off x="4701037" y="599420"/>
          <a:ext cx="168143" cy="3012282"/>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vert="vert270" wrap="square" lIns="0" tIns="45720" rIns="0" bIns="45720" anchor="b" upright="1"/>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l" rtl="0">
            <a:defRPr sz="1000"/>
          </a:pPr>
          <a:r>
            <a:rPr lang="en-US" sz="1000" b="0" i="0" u="none" strike="noStrike" baseline="0" dirty="0">
              <a:solidFill>
                <a:srgbClr val="000000"/>
              </a:solidFill>
              <a:latin typeface="Arial"/>
              <a:cs typeface="Arial"/>
            </a:rPr>
            <a:t>Earth Policy Institute - www.earth-policy.org                                  </a:t>
          </a:r>
        </a:p>
      </cdr:txBody>
    </cdr:sp>
  </cdr:relSizeAnchor>
  <cdr:relSizeAnchor xmlns:cdr="http://schemas.openxmlformats.org/drawingml/2006/chartDrawing">
    <cdr:from>
      <cdr:x>0.83205</cdr:x>
      <cdr:y>0.8</cdr:y>
    </cdr:from>
    <cdr:to>
      <cdr:x>0.96059</cdr:x>
      <cdr:y>0.87894</cdr:y>
    </cdr:to>
    <cdr:sp macro="" textlink="">
      <cdr:nvSpPr>
        <cdr:cNvPr id="9" name="Text Box 5"/>
        <cdr:cNvSpPr txBox="1">
          <a:spLocks xmlns:a="http://schemas.openxmlformats.org/drawingml/2006/main" noChangeArrowheads="1"/>
        </cdr:cNvSpPr>
      </cdr:nvSpPr>
      <cdr:spPr bwMode="auto">
        <a:xfrm xmlns:a="http://schemas.openxmlformats.org/drawingml/2006/main">
          <a:off x="4114803" y="3352800"/>
          <a:ext cx="635680" cy="330838"/>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wrap="square" lIns="18288" tIns="22860" rIns="0" bIns="0" anchor="t" upright="1">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l" rtl="0">
            <a:defRPr sz="1000"/>
          </a:pPr>
          <a:r>
            <a:rPr lang="en-US" sz="1000" b="0" i="0" u="none" strike="noStrike" baseline="0" dirty="0">
              <a:solidFill>
                <a:srgbClr val="000000"/>
              </a:solidFill>
              <a:latin typeface="Arial"/>
              <a:cs typeface="Arial"/>
            </a:rPr>
            <a:t>United Kingdom</a:t>
          </a:r>
        </a:p>
      </cdr:txBody>
    </cdr:sp>
  </cdr:relSizeAnchor>
</c:userShapes>
</file>

<file path=ppt/drawings/drawing15.xml><?xml version="1.0" encoding="utf-8"?>
<c:userShapes xmlns:c="http://schemas.openxmlformats.org/drawingml/2006/chart">
  <cdr:relSizeAnchor xmlns:cdr="http://schemas.openxmlformats.org/drawingml/2006/chartDrawing">
    <cdr:from>
      <cdr:x>0.76493</cdr:x>
      <cdr:y>0.39392</cdr:y>
    </cdr:from>
    <cdr:to>
      <cdr:x>0.94155</cdr:x>
      <cdr:y>0.4702</cdr:y>
    </cdr:to>
    <cdr:sp macro="" textlink="">
      <cdr:nvSpPr>
        <cdr:cNvPr id="3" name="TextBox 2"/>
        <cdr:cNvSpPr txBox="1"/>
      </cdr:nvSpPr>
      <cdr:spPr>
        <a:xfrm xmlns:a="http://schemas.openxmlformats.org/drawingml/2006/main">
          <a:off x="3630168" y="1574071"/>
          <a:ext cx="838200" cy="3048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400" dirty="0">
              <a:latin typeface="Arial" pitchFamily="34" charset="0"/>
              <a:cs typeface="Arial" pitchFamily="34" charset="0"/>
            </a:rPr>
            <a:t>Nuclear</a:t>
          </a:r>
        </a:p>
      </cdr:txBody>
    </cdr:sp>
  </cdr:relSizeAnchor>
  <cdr:relSizeAnchor xmlns:cdr="http://schemas.openxmlformats.org/drawingml/2006/chartDrawing">
    <cdr:from>
      <cdr:x>0.78099</cdr:x>
      <cdr:y>0.22229</cdr:y>
    </cdr:from>
    <cdr:to>
      <cdr:x>0.91896</cdr:x>
      <cdr:y>0.32158</cdr:y>
    </cdr:to>
    <cdr:sp macro="" textlink="">
      <cdr:nvSpPr>
        <cdr:cNvPr id="4" name="TextBox 1"/>
        <cdr:cNvSpPr txBox="1"/>
      </cdr:nvSpPr>
      <cdr:spPr>
        <a:xfrm xmlns:a="http://schemas.openxmlformats.org/drawingml/2006/main">
          <a:off x="3706372" y="888271"/>
          <a:ext cx="654770" cy="396740"/>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400" dirty="0">
              <a:latin typeface="Arial" pitchFamily="34" charset="0"/>
              <a:cs typeface="Arial" pitchFamily="34" charset="0"/>
            </a:rPr>
            <a:t>Wind</a:t>
          </a:r>
        </a:p>
      </cdr:txBody>
    </cdr:sp>
  </cdr:relSizeAnchor>
  <cdr:relSizeAnchor xmlns:cdr="http://schemas.openxmlformats.org/drawingml/2006/chartDrawing">
    <cdr:from>
      <cdr:x>0.94834</cdr:x>
      <cdr:y>0.17991</cdr:y>
    </cdr:from>
    <cdr:to>
      <cdr:x>0.98234</cdr:x>
      <cdr:y>0.86678</cdr:y>
    </cdr:to>
    <cdr:sp macro="" textlink="">
      <cdr:nvSpPr>
        <cdr:cNvPr id="5" name="Text Box 15"/>
        <cdr:cNvSpPr txBox="1">
          <a:spLocks xmlns:a="http://schemas.openxmlformats.org/drawingml/2006/main" noChangeArrowheads="1"/>
        </cdr:cNvSpPr>
      </cdr:nvSpPr>
      <cdr:spPr bwMode="auto">
        <a:xfrm xmlns:a="http://schemas.openxmlformats.org/drawingml/2006/main">
          <a:off x="5537200" y="927100"/>
          <a:ext cx="198520" cy="3539430"/>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vert="vert270" wrap="square" lIns="0" tIns="45720" rIns="0" bIns="45720" anchor="b" upright="1"/>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l" rtl="0">
            <a:defRPr sz="1000"/>
          </a:pPr>
          <a:r>
            <a:rPr lang="en-US" sz="1000" b="0" i="0" u="none" strike="noStrike" baseline="0">
              <a:solidFill>
                <a:srgbClr val="000000"/>
              </a:solidFill>
              <a:latin typeface="Arial"/>
              <a:cs typeface="Arial"/>
            </a:rPr>
            <a:t>Earth Policy Institute - www.earth-policy.org                                  </a:t>
          </a:r>
        </a:p>
      </cdr:txBody>
    </cdr:sp>
  </cdr:relSizeAnchor>
</c:userShapes>
</file>

<file path=ppt/drawings/drawing16.xml><?xml version="1.0" encoding="utf-8"?>
<c:userShapes xmlns:c="http://schemas.openxmlformats.org/drawingml/2006/chart">
  <cdr:relSizeAnchor xmlns:cdr="http://schemas.openxmlformats.org/drawingml/2006/chartDrawing">
    <cdr:from>
      <cdr:x>0.95222</cdr:x>
      <cdr:y>0.0645</cdr:y>
    </cdr:from>
    <cdr:to>
      <cdr:x>0.98624</cdr:x>
      <cdr:y>0.78352</cdr:y>
    </cdr:to>
    <cdr:sp macro="" textlink="">
      <cdr:nvSpPr>
        <cdr:cNvPr id="2" name="Text Box 15"/>
        <cdr:cNvSpPr txBox="1">
          <a:spLocks xmlns:a="http://schemas.openxmlformats.org/drawingml/2006/main" noChangeArrowheads="1"/>
        </cdr:cNvSpPr>
      </cdr:nvSpPr>
      <cdr:spPr bwMode="auto">
        <a:xfrm xmlns:a="http://schemas.openxmlformats.org/drawingml/2006/main">
          <a:off x="5556250" y="317500"/>
          <a:ext cx="198520" cy="3539431"/>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vert="vert270" wrap="square" lIns="0" tIns="45720" rIns="0" bIns="45720" anchor="b" upright="1"/>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l" rtl="0">
            <a:defRPr sz="1000"/>
          </a:pPr>
          <a:r>
            <a:rPr lang="en-US" sz="1000" b="0" i="0" u="none" strike="noStrike" baseline="0">
              <a:solidFill>
                <a:srgbClr val="000000"/>
              </a:solidFill>
              <a:latin typeface="Arial"/>
              <a:cs typeface="Arial"/>
            </a:rPr>
            <a:t>Earth Policy Institute - www.earth-policy.org                                  </a:t>
          </a:r>
        </a:p>
      </cdr:txBody>
    </cdr:sp>
  </cdr:relSizeAnchor>
  <cdr:relSizeAnchor xmlns:cdr="http://schemas.openxmlformats.org/drawingml/2006/chartDrawing">
    <cdr:from>
      <cdr:x>0.47871</cdr:x>
      <cdr:y>0.22556</cdr:y>
    </cdr:from>
    <cdr:to>
      <cdr:x>0.93861</cdr:x>
      <cdr:y>0.2944</cdr:y>
    </cdr:to>
    <cdr:sp macro="" textlink="">
      <cdr:nvSpPr>
        <cdr:cNvPr id="3" name="TextBox 2"/>
        <cdr:cNvSpPr txBox="1"/>
      </cdr:nvSpPr>
      <cdr:spPr>
        <a:xfrm xmlns:a="http://schemas.openxmlformats.org/drawingml/2006/main">
          <a:off x="2302234" y="914400"/>
          <a:ext cx="2211742" cy="279042"/>
        </a:xfrm>
        <a:prstGeom xmlns:a="http://schemas.openxmlformats.org/drawingml/2006/main" prst="rect">
          <a:avLst/>
        </a:prstGeom>
        <a:solidFill xmlns:a="http://schemas.openxmlformats.org/drawingml/2006/main">
          <a:schemeClr val="bg1"/>
        </a:solidFill>
        <a:ln xmlns:a="http://schemas.openxmlformats.org/drawingml/2006/main">
          <a:solidFill>
            <a:schemeClr val="bg1">
              <a:lumMod val="50000"/>
            </a:schemeClr>
          </a:solidFill>
        </a:ln>
      </cdr:spPr>
      <cdr:txBody>
        <a:bodyPr xmlns:a="http://schemas.openxmlformats.org/drawingml/2006/main" vertOverflow="clip" wrap="square" rtlCol="0"/>
        <a:lstStyle xmlns:a="http://schemas.openxmlformats.org/drawingml/2006/main"/>
        <a:p xmlns:a="http://schemas.openxmlformats.org/drawingml/2006/main">
          <a:r>
            <a:rPr lang="en-US" sz="1000" i="1" dirty="0">
              <a:latin typeface="Arial" pitchFamily="34" charset="0"/>
              <a:cs typeface="Arial" pitchFamily="34" charset="0"/>
            </a:rPr>
            <a:t>Source: EPI from GWEC, AWEA</a:t>
          </a:r>
        </a:p>
      </cdr:txBody>
    </cdr:sp>
  </cdr:relSizeAnchor>
</c:userShapes>
</file>

<file path=ppt/drawings/drawing17.xml><?xml version="1.0" encoding="utf-8"?>
<c:userShapes xmlns:c="http://schemas.openxmlformats.org/drawingml/2006/chart">
  <cdr:relSizeAnchor xmlns:cdr="http://schemas.openxmlformats.org/drawingml/2006/chartDrawing">
    <cdr:from>
      <cdr:x>0.57906</cdr:x>
      <cdr:y>0.68696</cdr:y>
    </cdr:from>
    <cdr:to>
      <cdr:x>0.93375</cdr:x>
      <cdr:y>0.86491</cdr:y>
    </cdr:to>
    <cdr:sp macro="" textlink="">
      <cdr:nvSpPr>
        <cdr:cNvPr id="2" name="TextBox 1"/>
        <cdr:cNvSpPr txBox="1"/>
      </cdr:nvSpPr>
      <cdr:spPr>
        <a:xfrm xmlns:a="http://schemas.openxmlformats.org/drawingml/2006/main">
          <a:off x="2743199" y="2743199"/>
          <a:ext cx="1680300" cy="710613"/>
        </a:xfrm>
        <a:prstGeom xmlns:a="http://schemas.openxmlformats.org/drawingml/2006/main" prst="rect">
          <a:avLst/>
        </a:prstGeom>
        <a:solidFill xmlns:a="http://schemas.openxmlformats.org/drawingml/2006/main">
          <a:schemeClr val="bg1"/>
        </a:solidFill>
        <a:ln xmlns:a="http://schemas.openxmlformats.org/drawingml/2006/main">
          <a:solidFill>
            <a:sysClr val="windowText" lastClr="000000">
              <a:lumMod val="50000"/>
              <a:lumOff val="50000"/>
            </a:sysClr>
          </a:solidFill>
        </a:ln>
      </cdr:spPr>
      <cdr:txBody>
        <a:bodyPr xmlns:a="http://schemas.openxmlformats.org/drawingml/2006/main" vertOverflow="clip" wrap="square" rtlCol="0"/>
        <a:lstStyle xmlns:a="http://schemas.openxmlformats.org/drawingml/2006/main"/>
        <a:p xmlns:a="http://schemas.openxmlformats.org/drawingml/2006/main">
          <a:pPr marL="0" marR="0" lvl="0" indent="0" defTabSz="914400" eaLnBrk="1" fontAlgn="auto" latinLnBrk="0" hangingPunct="1">
            <a:lnSpc>
              <a:spcPct val="100000"/>
            </a:lnSpc>
            <a:spcBef>
              <a:spcPts val="0"/>
            </a:spcBef>
            <a:spcAft>
              <a:spcPts val="0"/>
            </a:spcAft>
            <a:buClrTx/>
            <a:buSzTx/>
            <a:buFontTx/>
            <a:buNone/>
            <a:tabLst/>
            <a:defRPr/>
          </a:pPr>
          <a:r>
            <a:rPr kumimoji="0" lang="en-US" sz="1000" b="0" i="1" u="none" strike="noStrike" kern="0" cap="none" spc="0" normalizeH="0" baseline="0" noProof="0" dirty="0">
              <a:ln>
                <a:noFill/>
              </a:ln>
              <a:solidFill>
                <a:sysClr val="windowText" lastClr="000000"/>
              </a:solidFill>
              <a:effectLst/>
              <a:uLnTx/>
              <a:uFillTx/>
              <a:latin typeface="Arial" pitchFamily="34" charset="0"/>
              <a:ea typeface="+mn-ea"/>
              <a:cs typeface="Arial" pitchFamily="34" charset="0"/>
            </a:rPr>
            <a:t>Source: Compiled by EPI from Energinet.dk; REN; REE; </a:t>
          </a:r>
          <a:r>
            <a:rPr kumimoji="0" lang="en-US" sz="1000" b="0" i="1" u="none" strike="noStrike" kern="0" cap="none" spc="0" normalizeH="0" baseline="0" noProof="0" dirty="0" err="1">
              <a:ln>
                <a:noFill/>
              </a:ln>
              <a:solidFill>
                <a:sysClr val="windowText" lastClr="000000"/>
              </a:solidFill>
              <a:effectLst/>
              <a:uLnTx/>
              <a:uFillTx/>
              <a:latin typeface="Arial" pitchFamily="34" charset="0"/>
              <a:ea typeface="+mn-ea"/>
              <a:cs typeface="Arial" pitchFamily="34" charset="0"/>
            </a:rPr>
            <a:t>EirGrid</a:t>
          </a:r>
          <a:r>
            <a:rPr kumimoji="0" lang="en-US" sz="1000" b="0" i="1" u="none" strike="noStrike" kern="0" cap="none" spc="0" normalizeH="0" baseline="0" noProof="0" dirty="0">
              <a:ln>
                <a:noFill/>
              </a:ln>
              <a:solidFill>
                <a:sysClr val="windowText" lastClr="000000"/>
              </a:solidFill>
              <a:effectLst/>
              <a:uLnTx/>
              <a:uFillTx/>
              <a:latin typeface="Arial" pitchFamily="34" charset="0"/>
              <a:ea typeface="+mn-ea"/>
              <a:cs typeface="Arial" pitchFamily="34" charset="0"/>
            </a:rPr>
            <a:t>; DECC; BDEW; </a:t>
          </a:r>
          <a:r>
            <a:rPr kumimoji="0" lang="en-US" sz="1000" b="0" i="1" u="none" strike="noStrike" kern="0" cap="none" spc="0" normalizeH="0" baseline="0" noProof="0" dirty="0" err="1">
              <a:ln>
                <a:noFill/>
              </a:ln>
              <a:solidFill>
                <a:sysClr val="windowText" lastClr="000000"/>
              </a:solidFill>
              <a:effectLst/>
              <a:uLnTx/>
              <a:uFillTx/>
              <a:latin typeface="Arial" pitchFamily="34" charset="0"/>
              <a:ea typeface="+mn-ea"/>
              <a:cs typeface="Arial" pitchFamily="34" charset="0"/>
            </a:rPr>
            <a:t>Transelectrica</a:t>
          </a:r>
          <a:endParaRPr kumimoji="0" lang="en-US" sz="1000" b="0" i="1" u="none" strike="noStrike" kern="0" cap="none" spc="0" normalizeH="0" baseline="0" noProof="0" dirty="0">
            <a:ln>
              <a:noFill/>
            </a:ln>
            <a:solidFill>
              <a:sysClr val="windowText" lastClr="000000"/>
            </a:solidFill>
            <a:effectLst/>
            <a:uLnTx/>
            <a:uFillTx/>
            <a:latin typeface="Arial" pitchFamily="34" charset="0"/>
            <a:ea typeface="+mn-ea"/>
            <a:cs typeface="Arial" pitchFamily="34" charset="0"/>
          </a:endParaRPr>
        </a:p>
      </cdr:txBody>
    </cdr:sp>
  </cdr:relSizeAnchor>
  <cdr:relSizeAnchor xmlns:cdr="http://schemas.openxmlformats.org/drawingml/2006/chartDrawing">
    <cdr:from>
      <cdr:x>0.95669</cdr:x>
      <cdr:y>0.10679</cdr:y>
    </cdr:from>
    <cdr:to>
      <cdr:x>0.99069</cdr:x>
      <cdr:y>0.82554</cdr:y>
    </cdr:to>
    <cdr:sp macro="" textlink="">
      <cdr:nvSpPr>
        <cdr:cNvPr id="3" name="Text Box 15"/>
        <cdr:cNvSpPr txBox="1">
          <a:spLocks xmlns:a="http://schemas.openxmlformats.org/drawingml/2006/main" noChangeArrowheads="1"/>
        </cdr:cNvSpPr>
      </cdr:nvSpPr>
      <cdr:spPr bwMode="auto">
        <a:xfrm xmlns:a="http://schemas.openxmlformats.org/drawingml/2006/main">
          <a:off x="5585953" y="525871"/>
          <a:ext cx="198520" cy="3539431"/>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vert="vert270" wrap="square" lIns="0" tIns="45720" rIns="0" bIns="45720" anchor="b" upright="1"/>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l" rtl="0">
            <a:defRPr sz="1000"/>
          </a:pPr>
          <a:r>
            <a:rPr lang="en-US" sz="1000" b="0" i="0" u="none" strike="noStrike" baseline="0">
              <a:solidFill>
                <a:srgbClr val="000000"/>
              </a:solidFill>
              <a:latin typeface="Arial"/>
              <a:cs typeface="Arial"/>
            </a:rPr>
            <a:t>Earth Policy Institute - www.earth-policy.org                                  </a:t>
          </a:r>
        </a:p>
      </cdr:txBody>
    </cdr:sp>
  </cdr:relSizeAnchor>
</c:userShapes>
</file>

<file path=ppt/drawings/drawing18.xml><?xml version="1.0" encoding="utf-8"?>
<c:userShapes xmlns:c="http://schemas.openxmlformats.org/drawingml/2006/chart">
  <cdr:relSizeAnchor xmlns:cdr="http://schemas.openxmlformats.org/drawingml/2006/chartDrawing">
    <cdr:from>
      <cdr:x>0.95693</cdr:x>
      <cdr:y>0.03518</cdr:y>
    </cdr:from>
    <cdr:to>
      <cdr:x>0.99115</cdr:x>
      <cdr:y>0.75441</cdr:y>
    </cdr:to>
    <cdr:sp macro="" textlink="">
      <cdr:nvSpPr>
        <cdr:cNvPr id="2" name="Text Box 15"/>
        <cdr:cNvSpPr txBox="1">
          <a:spLocks xmlns:a="http://schemas.openxmlformats.org/drawingml/2006/main" noChangeArrowheads="1"/>
        </cdr:cNvSpPr>
      </cdr:nvSpPr>
      <cdr:spPr bwMode="auto">
        <a:xfrm xmlns:a="http://schemas.openxmlformats.org/drawingml/2006/main">
          <a:off x="5575300" y="172720"/>
          <a:ext cx="199392" cy="3530788"/>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vert="vert270" wrap="square" lIns="0" tIns="45720" rIns="0" bIns="45720" anchor="b" upright="1"/>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l" rtl="0">
            <a:defRPr sz="1000"/>
          </a:pPr>
          <a:r>
            <a:rPr lang="en-US" sz="1000" b="0" i="0" u="none" strike="noStrike" baseline="0">
              <a:solidFill>
                <a:srgbClr val="000000"/>
              </a:solidFill>
              <a:latin typeface="Arial"/>
              <a:cs typeface="Arial"/>
            </a:rPr>
            <a:t>Earth Policy Institute - www.earth-policy.org                                  </a:t>
          </a:r>
        </a:p>
      </cdr:txBody>
    </cdr:sp>
  </cdr:relSizeAnchor>
  <cdr:relSizeAnchor xmlns:cdr="http://schemas.openxmlformats.org/drawingml/2006/chartDrawing">
    <cdr:from>
      <cdr:x>0.52465</cdr:x>
      <cdr:y>0.72614</cdr:y>
    </cdr:from>
    <cdr:to>
      <cdr:x>0.90005</cdr:x>
      <cdr:y>0.79247</cdr:y>
    </cdr:to>
    <cdr:sp macro="" textlink="">
      <cdr:nvSpPr>
        <cdr:cNvPr id="3" name="TextBox 2"/>
        <cdr:cNvSpPr txBox="1"/>
      </cdr:nvSpPr>
      <cdr:spPr>
        <a:xfrm xmlns:a="http://schemas.openxmlformats.org/drawingml/2006/main">
          <a:off x="2286000" y="2667000"/>
          <a:ext cx="1635724" cy="243626"/>
        </a:xfrm>
        <a:prstGeom xmlns:a="http://schemas.openxmlformats.org/drawingml/2006/main" prst="rect">
          <a:avLst/>
        </a:prstGeom>
        <a:solidFill xmlns:a="http://schemas.openxmlformats.org/drawingml/2006/main">
          <a:schemeClr val="bg1"/>
        </a:solidFill>
        <a:ln xmlns:a="http://schemas.openxmlformats.org/drawingml/2006/main">
          <a:solidFill>
            <a:schemeClr val="bg1">
              <a:lumMod val="65000"/>
            </a:schemeClr>
          </a:solidFill>
        </a:ln>
      </cdr:spPr>
      <cdr:txBody>
        <a:bodyPr xmlns:a="http://schemas.openxmlformats.org/drawingml/2006/main" vertOverflow="clip" wrap="none" rtlCol="0"/>
        <a:lstStyle xmlns:a="http://schemas.openxmlformats.org/drawingml/2006/main"/>
        <a:p xmlns:a="http://schemas.openxmlformats.org/drawingml/2006/main">
          <a:pPr marL="0" marR="0" indent="0" defTabSz="914400" rtl="0" eaLnBrk="1" fontAlgn="auto" latinLnBrk="0" hangingPunct="1">
            <a:lnSpc>
              <a:spcPct val="100000"/>
            </a:lnSpc>
            <a:spcBef>
              <a:spcPts val="0"/>
            </a:spcBef>
            <a:spcAft>
              <a:spcPts val="0"/>
            </a:spcAft>
            <a:buClrTx/>
            <a:buSzTx/>
            <a:buFontTx/>
            <a:buNone/>
            <a:tabLst/>
            <a:defRPr/>
          </a:pPr>
          <a:r>
            <a:rPr lang="en-US" sz="1000" b="0" i="1" baseline="0" dirty="0">
              <a:effectLst/>
              <a:latin typeface="Arial" panose="020B0604020202020204" pitchFamily="34" charset="0"/>
              <a:ea typeface="+mn-ea"/>
              <a:cs typeface="Arial" panose="020B0604020202020204" pitchFamily="34" charset="0"/>
            </a:rPr>
            <a:t>Source: EPI from Lund</a:t>
          </a:r>
          <a:endParaRPr lang="en-US" sz="1000" dirty="0">
            <a:effectLst/>
            <a:latin typeface="Arial" panose="020B0604020202020204" pitchFamily="34" charset="0"/>
            <a:cs typeface="Arial" panose="020B0604020202020204" pitchFamily="34" charset="0"/>
          </a:endParaRPr>
        </a:p>
        <a:p xmlns:a="http://schemas.openxmlformats.org/drawingml/2006/main">
          <a:endParaRPr lang="en-US" sz="1000" dirty="0">
            <a:latin typeface="Arial" panose="020B0604020202020204" pitchFamily="34" charset="0"/>
            <a:cs typeface="Arial" panose="020B0604020202020204" pitchFamily="34" charset="0"/>
          </a:endParaRPr>
        </a:p>
      </cdr:txBody>
    </cdr:sp>
  </cdr:relSizeAnchor>
</c:userShapes>
</file>

<file path=ppt/drawings/drawing19.xml><?xml version="1.0" encoding="utf-8"?>
<c:userShapes xmlns:c="http://schemas.openxmlformats.org/drawingml/2006/chart">
  <cdr:relSizeAnchor xmlns:cdr="http://schemas.openxmlformats.org/drawingml/2006/chartDrawing">
    <cdr:from>
      <cdr:x>0.9603</cdr:x>
      <cdr:y>0.10549</cdr:y>
    </cdr:from>
    <cdr:to>
      <cdr:x>0.99452</cdr:x>
      <cdr:y>0.82472</cdr:y>
    </cdr:to>
    <cdr:sp macro="" textlink="">
      <cdr:nvSpPr>
        <cdr:cNvPr id="2" name="Text Box 15"/>
        <cdr:cNvSpPr txBox="1">
          <a:spLocks xmlns:a="http://schemas.openxmlformats.org/drawingml/2006/main" noChangeArrowheads="1"/>
        </cdr:cNvSpPr>
      </cdr:nvSpPr>
      <cdr:spPr bwMode="auto">
        <a:xfrm xmlns:a="http://schemas.openxmlformats.org/drawingml/2006/main">
          <a:off x="4114800" y="381000"/>
          <a:ext cx="146630" cy="2597772"/>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vert="vert270" wrap="square" lIns="0" tIns="45720" rIns="0" bIns="45720" anchor="b" upright="1"/>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l" rtl="0">
            <a:defRPr sz="1000"/>
          </a:pPr>
          <a:r>
            <a:rPr lang="en-US" sz="1000" b="0" i="0" u="none" strike="noStrike" baseline="0" dirty="0">
              <a:solidFill>
                <a:srgbClr val="000000"/>
              </a:solidFill>
              <a:latin typeface="Arial"/>
              <a:cs typeface="Arial"/>
            </a:rPr>
            <a:t>Earth Policy Institute - www.earth-policy.org                                  </a:t>
          </a:r>
        </a:p>
      </cdr:txBody>
    </cdr:sp>
  </cdr:relSizeAnchor>
</c:userShapes>
</file>

<file path=ppt/drawings/drawing2.xml><?xml version="1.0" encoding="utf-8"?>
<c:userShapes xmlns:c="http://schemas.openxmlformats.org/drawingml/2006/chart">
  <cdr:relSizeAnchor xmlns:cdr="http://schemas.openxmlformats.org/drawingml/2006/chartDrawing">
    <cdr:from>
      <cdr:x>0.43967</cdr:x>
      <cdr:y>0.47922</cdr:y>
    </cdr:from>
    <cdr:to>
      <cdr:x>0.48267</cdr:x>
      <cdr:y>0.55872</cdr:y>
    </cdr:to>
    <cdr:sp macro="" textlink="">
      <cdr:nvSpPr>
        <cdr:cNvPr id="7169" name="Line 1"/>
        <cdr:cNvSpPr>
          <a:spLocks xmlns:a="http://schemas.openxmlformats.org/drawingml/2006/main" noChangeShapeType="1"/>
        </cdr:cNvSpPr>
      </cdr:nvSpPr>
      <cdr:spPr bwMode="auto">
        <a:xfrm xmlns:a="http://schemas.openxmlformats.org/drawingml/2006/main">
          <a:off x="2567152" y="2359904"/>
          <a:ext cx="251069" cy="391492"/>
        </a:xfrm>
        <a:prstGeom xmlns:a="http://schemas.openxmlformats.org/drawingml/2006/main" prst="line">
          <a:avLst/>
        </a:prstGeom>
        <a:noFill xmlns:a="http://schemas.openxmlformats.org/drawingml/2006/main"/>
        <a:ln xmlns:a="http://schemas.openxmlformats.org/drawingml/2006/main" w="9525">
          <a:solidFill>
            <a:srgbClr val="000000"/>
          </a:solidFill>
          <a:round/>
          <a:headEnd/>
          <a:tailEnd/>
        </a:ln>
        <a:extLst xmlns:a="http://schemas.openxmlformats.org/drawingml/2006/main">
          <a:ext uri="{909E8E84-426E-40DD-AFC4-6F175D3DCCD1}">
            <a14:hiddenFill xmlns:a14="http://schemas.microsoft.com/office/drawing/2010/main">
              <a:noFill/>
            </a14:hiddenFill>
          </a:ext>
        </a:extLst>
      </cdr:spPr>
      <cdr:txBody>
        <a:bodyPr xmlns:a="http://schemas.openxmlformats.org/drawingml/2006/main"/>
        <a:lstStyle xmlns:a="http://schemas.openxmlformats.org/drawingml/2006/main"/>
        <a:p xmlns:a="http://schemas.openxmlformats.org/drawingml/2006/main">
          <a:endParaRPr lang="en-US"/>
        </a:p>
      </cdr:txBody>
    </cdr:sp>
  </cdr:relSizeAnchor>
  <cdr:relSizeAnchor xmlns:cdr="http://schemas.openxmlformats.org/drawingml/2006/chartDrawing">
    <cdr:from>
      <cdr:x>0.472</cdr:x>
      <cdr:y>0.64275</cdr:y>
    </cdr:from>
    <cdr:to>
      <cdr:x>0.5225</cdr:x>
      <cdr:y>0.73125</cdr:y>
    </cdr:to>
    <cdr:sp macro="" textlink="">
      <cdr:nvSpPr>
        <cdr:cNvPr id="7170" name="Line 2"/>
        <cdr:cNvSpPr>
          <a:spLocks xmlns:a="http://schemas.openxmlformats.org/drawingml/2006/main" noChangeShapeType="1"/>
        </cdr:cNvSpPr>
      </cdr:nvSpPr>
      <cdr:spPr bwMode="auto">
        <a:xfrm xmlns:a="http://schemas.openxmlformats.org/drawingml/2006/main">
          <a:off x="2755925" y="3165174"/>
          <a:ext cx="294861" cy="435812"/>
        </a:xfrm>
        <a:prstGeom xmlns:a="http://schemas.openxmlformats.org/drawingml/2006/main" prst="line">
          <a:avLst/>
        </a:prstGeom>
        <a:noFill xmlns:a="http://schemas.openxmlformats.org/drawingml/2006/main"/>
        <a:ln xmlns:a="http://schemas.openxmlformats.org/drawingml/2006/main" w="9525">
          <a:solidFill>
            <a:srgbClr val="000000"/>
          </a:solidFill>
          <a:round/>
          <a:headEnd/>
          <a:tailEnd/>
        </a:ln>
        <a:extLst xmlns:a="http://schemas.openxmlformats.org/drawingml/2006/main">
          <a:ext uri="{909E8E84-426E-40DD-AFC4-6F175D3DCCD1}">
            <a14:hiddenFill xmlns:a14="http://schemas.microsoft.com/office/drawing/2010/main">
              <a:noFill/>
            </a14:hiddenFill>
          </a:ext>
        </a:extLst>
      </cdr:spPr>
      <cdr:txBody>
        <a:bodyPr xmlns:a="http://schemas.openxmlformats.org/drawingml/2006/main"/>
        <a:lstStyle xmlns:a="http://schemas.openxmlformats.org/drawingml/2006/main"/>
        <a:p xmlns:a="http://schemas.openxmlformats.org/drawingml/2006/main">
          <a:endParaRPr lang="en-US"/>
        </a:p>
      </cdr:txBody>
    </cdr:sp>
  </cdr:relSizeAnchor>
  <cdr:relSizeAnchor xmlns:cdr="http://schemas.openxmlformats.org/drawingml/2006/chartDrawing">
    <cdr:from>
      <cdr:x>0.28917</cdr:x>
      <cdr:y>0.41929</cdr:y>
    </cdr:from>
    <cdr:to>
      <cdr:x>0.50517</cdr:x>
      <cdr:y>0.48629</cdr:y>
    </cdr:to>
    <cdr:sp macro="" textlink="">
      <cdr:nvSpPr>
        <cdr:cNvPr id="7171" name="Text Box 3"/>
        <cdr:cNvSpPr txBox="1">
          <a:spLocks xmlns:a="http://schemas.openxmlformats.org/drawingml/2006/main" noChangeArrowheads="1"/>
        </cdr:cNvSpPr>
      </cdr:nvSpPr>
      <cdr:spPr bwMode="auto">
        <a:xfrm xmlns:a="http://schemas.openxmlformats.org/drawingml/2006/main">
          <a:off x="1688409" y="2064763"/>
          <a:ext cx="1261186" cy="329936"/>
        </a:xfrm>
        <a:prstGeom xmlns:a="http://schemas.openxmlformats.org/drawingml/2006/main" prst="rect">
          <a:avLst/>
        </a:prstGeom>
        <a:noFill xmlns:a="http://schemas.openxmlformats.org/drawingml/2006/main"/>
        <a:ln xmlns:a="http://schemas.openxmlformats.org/drawingml/2006/main">
          <a:noFill/>
        </a:ln>
        <a:effectLst xmlns:a="http://schemas.openxmlformats.org/drawingml/2006/main"/>
        <a:extLst xmlns:a="http://schemas.openxmlformats.org/drawingml/2006/main">
          <a:ext uri="{909E8E84-426E-40DD-AFC4-6F175D3DCCD1}">
            <a14:hiddenFill xmlns:a14="http://schemas.microsoft.com/office/drawing/2010/main">
              <a:solidFill>
                <a:srgbClr xmlns:mc="http://schemas.openxmlformats.org/markup-compatibility/2006" val="000000" mc:Ignorable="a14" a14:legacySpreadsheetColorIndex="64"/>
              </a:solidFill>
            </a14:hiddenFill>
          </a:ext>
          <a:ext uri="{91240B29-F687-4F45-9708-019B960494DF}">
            <a14:hiddenLine xmlns:a14="http://schemas.microsoft.com/office/drawing/2010/main" w="1">
              <a:solidFill>
                <a:srgbClr xmlns:mc="http://schemas.openxmlformats.org/markup-compatibility/2006" val="FFFFFF" mc:Ignorable="a14" a14:legacySpreadsheetColorIndex="65"/>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cdr:spPr>
      <cdr:txBody>
        <a:bodyPr xmlns:a="http://schemas.openxmlformats.org/drawingml/2006/main" vertOverflow="clip" wrap="square" lIns="27432" tIns="22860" rIns="27432" bIns="22860" anchor="ctr" upright="1"/>
        <a:lstStyle xmlns:a="http://schemas.openxmlformats.org/drawingml/2006/main"/>
        <a:p xmlns:a="http://schemas.openxmlformats.org/drawingml/2006/main">
          <a:pPr algn="ctr" rtl="0">
            <a:defRPr sz="1000"/>
          </a:pPr>
          <a:r>
            <a:rPr lang="en-US" sz="1000" b="0" i="0" u="none" strike="noStrike" baseline="0">
              <a:solidFill>
                <a:srgbClr val="000000"/>
              </a:solidFill>
              <a:latin typeface="Arial"/>
              <a:cs typeface="Arial"/>
            </a:rPr>
            <a:t>Temperature</a:t>
          </a:r>
        </a:p>
      </cdr:txBody>
    </cdr:sp>
  </cdr:relSizeAnchor>
  <cdr:relSizeAnchor xmlns:cdr="http://schemas.openxmlformats.org/drawingml/2006/chartDrawing">
    <cdr:from>
      <cdr:x>0.493</cdr:x>
      <cdr:y>0.7195</cdr:y>
    </cdr:from>
    <cdr:to>
      <cdr:x>0.5725</cdr:x>
      <cdr:y>0.78725</cdr:y>
    </cdr:to>
    <cdr:sp macro="" textlink="">
      <cdr:nvSpPr>
        <cdr:cNvPr id="7172" name="Text Box 4"/>
        <cdr:cNvSpPr txBox="1">
          <a:spLocks xmlns:a="http://schemas.openxmlformats.org/drawingml/2006/main" noChangeArrowheads="1"/>
        </cdr:cNvSpPr>
      </cdr:nvSpPr>
      <cdr:spPr bwMode="auto">
        <a:xfrm xmlns:a="http://schemas.openxmlformats.org/drawingml/2006/main">
          <a:off x="2878541" y="3543124"/>
          <a:ext cx="464186" cy="333630"/>
        </a:xfrm>
        <a:prstGeom xmlns:a="http://schemas.openxmlformats.org/drawingml/2006/main" prst="rect">
          <a:avLst/>
        </a:prstGeom>
        <a:noFill xmlns:a="http://schemas.openxmlformats.org/drawingml/2006/main"/>
        <a:ln xmlns:a="http://schemas.openxmlformats.org/drawingml/2006/main">
          <a:noFill/>
        </a:ln>
        <a:effectLst xmlns:a="http://schemas.openxmlformats.org/drawingml/2006/main"/>
        <a:extLst xmlns:a="http://schemas.openxmlformats.org/drawingml/2006/main">
          <a:ext uri="{909E8E84-426E-40DD-AFC4-6F175D3DCCD1}">
            <a14:hiddenFill xmlns:a14="http://schemas.microsoft.com/office/drawing/2010/main">
              <a:solidFill>
                <a:srgbClr xmlns:mc="http://schemas.openxmlformats.org/markup-compatibility/2006" val="000000" mc:Ignorable="a14" a14:legacySpreadsheetColorIndex="64"/>
              </a:solidFill>
            </a14:hiddenFill>
          </a:ext>
          <a:ext uri="{91240B29-F687-4F45-9708-019B960494DF}">
            <a14:hiddenLine xmlns:a14="http://schemas.microsoft.com/office/drawing/2010/main" w="1">
              <a:solidFill>
                <a:srgbClr xmlns:mc="http://schemas.openxmlformats.org/markup-compatibility/2006" val="FFFFFF" mc:Ignorable="a14" a14:legacySpreadsheetColorIndex="65"/>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cdr:spPr>
      <cdr:txBody>
        <a:bodyPr xmlns:a="http://schemas.openxmlformats.org/drawingml/2006/main" vertOverflow="clip" wrap="square" lIns="27432" tIns="22860" rIns="27432" bIns="22860" anchor="ctr" upright="1"/>
        <a:lstStyle xmlns:a="http://schemas.openxmlformats.org/drawingml/2006/main"/>
        <a:p xmlns:a="http://schemas.openxmlformats.org/drawingml/2006/main">
          <a:pPr algn="ctr" rtl="0">
            <a:defRPr sz="1000"/>
          </a:pPr>
          <a:r>
            <a:rPr lang="en-US" sz="1000" b="0" i="0" u="none" strike="noStrike" baseline="0">
              <a:solidFill>
                <a:srgbClr val="000000"/>
              </a:solidFill>
              <a:latin typeface="Arial"/>
              <a:cs typeface="Arial"/>
            </a:rPr>
            <a:t>CO</a:t>
          </a:r>
          <a:r>
            <a:rPr lang="en-US" sz="1000" b="0" i="0" u="none" strike="noStrike" baseline="-25000">
              <a:solidFill>
                <a:srgbClr val="000000"/>
              </a:solidFill>
              <a:latin typeface="Arial"/>
              <a:cs typeface="Arial"/>
            </a:rPr>
            <a:t>2</a:t>
          </a:r>
        </a:p>
      </cdr:txBody>
    </cdr:sp>
  </cdr:relSizeAnchor>
  <cdr:relSizeAnchor xmlns:cdr="http://schemas.openxmlformats.org/drawingml/2006/chartDrawing">
    <cdr:from>
      <cdr:x>0.01754</cdr:x>
      <cdr:y>0.85865</cdr:y>
    </cdr:from>
    <cdr:to>
      <cdr:x>0.12139</cdr:x>
      <cdr:y>0.89232</cdr:y>
    </cdr:to>
    <cdr:sp macro="" textlink="">
      <cdr:nvSpPr>
        <cdr:cNvPr id="7173" name="Rectangle 5"/>
        <cdr:cNvSpPr>
          <a:spLocks xmlns:a="http://schemas.openxmlformats.org/drawingml/2006/main" noChangeArrowheads="1"/>
        </cdr:cNvSpPr>
      </cdr:nvSpPr>
      <cdr:spPr bwMode="auto">
        <a:xfrm xmlns:a="http://schemas.openxmlformats.org/drawingml/2006/main">
          <a:off x="76200" y="3886200"/>
          <a:ext cx="451062" cy="152389"/>
        </a:xfrm>
        <a:prstGeom xmlns:a="http://schemas.openxmlformats.org/drawingml/2006/main" prst="rect">
          <a:avLst/>
        </a:prstGeom>
        <a:solidFill xmlns:a="http://schemas.openxmlformats.org/drawingml/2006/main">
          <a:srgbClr val="FFFFFF"/>
        </a:solidFill>
        <a:ln xmlns:a="http://schemas.openxmlformats.org/drawingml/2006/main">
          <a:noFill/>
        </a:ln>
        <a:extLst xmlns:a="http://schemas.openxmlformats.org/drawingml/2006/main">
          <a:ext uri="{91240B29-F687-4F45-9708-019B960494DF}">
            <a14:hiddenLine xmlns:a14="http://schemas.microsoft.com/office/drawing/2010/main" w="9525">
              <a:solidFill>
                <a:srgbClr xmlns:mc="http://schemas.openxmlformats.org/markup-compatibility/2006" val="000000" mc:Ignorable="a14" a14:legacySpreadsheetColorIndex="64"/>
              </a:solidFill>
              <a:miter lim="800000"/>
              <a:headEnd/>
              <a:tailEnd/>
            </a14:hiddenLine>
          </a:ext>
        </a:extLst>
      </cdr:spPr>
      <cdr:txBody>
        <a:bodyPr xmlns:a="http://schemas.openxmlformats.org/drawingml/2006/main"/>
        <a:lstStyle xmlns:a="http://schemas.openxmlformats.org/drawingml/2006/main"/>
        <a:p xmlns:a="http://schemas.openxmlformats.org/drawingml/2006/main">
          <a:endParaRPr lang="en-US"/>
        </a:p>
      </cdr:txBody>
    </cdr:sp>
  </cdr:relSizeAnchor>
  <cdr:relSizeAnchor xmlns:cdr="http://schemas.openxmlformats.org/drawingml/2006/chartDrawing">
    <cdr:from>
      <cdr:x>0.89026</cdr:x>
      <cdr:y>0.849</cdr:y>
    </cdr:from>
    <cdr:to>
      <cdr:x>0.96301</cdr:x>
      <cdr:y>0.894</cdr:y>
    </cdr:to>
    <cdr:sp macro="" textlink="">
      <cdr:nvSpPr>
        <cdr:cNvPr id="7174" name="Rectangle 6"/>
        <cdr:cNvSpPr>
          <a:spLocks xmlns:a="http://schemas.openxmlformats.org/drawingml/2006/main" noChangeArrowheads="1"/>
        </cdr:cNvSpPr>
      </cdr:nvSpPr>
      <cdr:spPr bwMode="auto">
        <a:xfrm xmlns:a="http://schemas.openxmlformats.org/drawingml/2006/main">
          <a:off x="5198074" y="4180837"/>
          <a:ext cx="424775" cy="221599"/>
        </a:xfrm>
        <a:prstGeom xmlns:a="http://schemas.openxmlformats.org/drawingml/2006/main" prst="rect">
          <a:avLst/>
        </a:prstGeom>
        <a:solidFill xmlns:a="http://schemas.openxmlformats.org/drawingml/2006/main">
          <a:srgbClr val="FFFFFF"/>
        </a:solidFill>
        <a:ln xmlns:a="http://schemas.openxmlformats.org/drawingml/2006/main">
          <a:noFill/>
        </a:ln>
        <a:extLst xmlns:a="http://schemas.openxmlformats.org/drawingml/2006/main">
          <a:ext uri="{91240B29-F687-4F45-9708-019B960494DF}">
            <a14:hiddenLine xmlns:a14="http://schemas.microsoft.com/office/drawing/2010/main" w="9525">
              <a:solidFill>
                <a:srgbClr xmlns:mc="http://schemas.openxmlformats.org/markup-compatibility/2006" val="000000" mc:Ignorable="a14" a14:legacySpreadsheetColorIndex="64"/>
              </a:solidFill>
              <a:miter lim="800000"/>
              <a:headEnd/>
              <a:tailEnd/>
            </a14:hiddenLine>
          </a:ext>
        </a:extLst>
      </cdr:spPr>
      <cdr:txBody>
        <a:bodyPr xmlns:a="http://schemas.openxmlformats.org/drawingml/2006/main"/>
        <a:lstStyle xmlns:a="http://schemas.openxmlformats.org/drawingml/2006/main"/>
        <a:p xmlns:a="http://schemas.openxmlformats.org/drawingml/2006/main">
          <a:endParaRPr lang="en-US"/>
        </a:p>
      </cdr:txBody>
    </cdr:sp>
  </cdr:relSizeAnchor>
  <cdr:relSizeAnchor xmlns:cdr="http://schemas.openxmlformats.org/drawingml/2006/chartDrawing">
    <cdr:from>
      <cdr:x>0.8595</cdr:x>
      <cdr:y>0.8125</cdr:y>
    </cdr:from>
    <cdr:to>
      <cdr:x>0.895</cdr:x>
      <cdr:y>0.82075</cdr:y>
    </cdr:to>
    <cdr:sp macro="" textlink="">
      <cdr:nvSpPr>
        <cdr:cNvPr id="7177" name="Line 9"/>
        <cdr:cNvSpPr>
          <a:spLocks xmlns:a="http://schemas.openxmlformats.org/drawingml/2006/main" noChangeShapeType="1"/>
        </cdr:cNvSpPr>
      </cdr:nvSpPr>
      <cdr:spPr bwMode="auto">
        <a:xfrm xmlns:a="http://schemas.openxmlformats.org/drawingml/2006/main" flipV="1">
          <a:off x="5018470" y="4001095"/>
          <a:ext cx="207278" cy="40627"/>
        </a:xfrm>
        <a:prstGeom xmlns:a="http://schemas.openxmlformats.org/drawingml/2006/main" prst="line">
          <a:avLst/>
        </a:prstGeom>
        <a:noFill xmlns:a="http://schemas.openxmlformats.org/drawingml/2006/main"/>
        <a:ln xmlns:a="http://schemas.openxmlformats.org/drawingml/2006/main" w="9525">
          <a:solidFill>
            <a:srgbClr val="000000"/>
          </a:solidFill>
          <a:round/>
          <a:headEnd/>
          <a:tailEnd/>
        </a:ln>
        <a:extLst xmlns:a="http://schemas.openxmlformats.org/drawingml/2006/main">
          <a:ext uri="{909E8E84-426E-40DD-AFC4-6F175D3DCCD1}">
            <a14:hiddenFill xmlns:a14="http://schemas.microsoft.com/office/drawing/2010/main">
              <a:noFill/>
            </a14:hiddenFill>
          </a:ext>
        </a:extLst>
      </cdr:spPr>
      <cdr:txBody>
        <a:bodyPr xmlns:a="http://schemas.openxmlformats.org/drawingml/2006/main"/>
        <a:lstStyle xmlns:a="http://schemas.openxmlformats.org/drawingml/2006/main"/>
        <a:p xmlns:a="http://schemas.openxmlformats.org/drawingml/2006/main">
          <a:endParaRPr lang="en-US"/>
        </a:p>
      </cdr:txBody>
    </cdr:sp>
  </cdr:relSizeAnchor>
  <cdr:relSizeAnchor xmlns:cdr="http://schemas.openxmlformats.org/drawingml/2006/chartDrawing">
    <cdr:from>
      <cdr:x>0.8595</cdr:x>
      <cdr:y>0.8235</cdr:y>
    </cdr:from>
    <cdr:to>
      <cdr:x>0.89525</cdr:x>
      <cdr:y>0.831</cdr:y>
    </cdr:to>
    <cdr:sp macro="" textlink="">
      <cdr:nvSpPr>
        <cdr:cNvPr id="7178" name="Line 10"/>
        <cdr:cNvSpPr>
          <a:spLocks xmlns:a="http://schemas.openxmlformats.org/drawingml/2006/main" noChangeShapeType="1"/>
        </cdr:cNvSpPr>
      </cdr:nvSpPr>
      <cdr:spPr bwMode="auto">
        <a:xfrm xmlns:a="http://schemas.openxmlformats.org/drawingml/2006/main" flipV="1">
          <a:off x="5018470" y="4055264"/>
          <a:ext cx="208738" cy="36933"/>
        </a:xfrm>
        <a:prstGeom xmlns:a="http://schemas.openxmlformats.org/drawingml/2006/main" prst="line">
          <a:avLst/>
        </a:prstGeom>
        <a:noFill xmlns:a="http://schemas.openxmlformats.org/drawingml/2006/main"/>
        <a:ln xmlns:a="http://schemas.openxmlformats.org/drawingml/2006/main" w="9525">
          <a:solidFill>
            <a:srgbClr val="000000"/>
          </a:solidFill>
          <a:round/>
          <a:headEnd/>
          <a:tailEnd/>
        </a:ln>
        <a:extLst xmlns:a="http://schemas.openxmlformats.org/drawingml/2006/main">
          <a:ext uri="{909E8E84-426E-40DD-AFC4-6F175D3DCCD1}">
            <a14:hiddenFill xmlns:a14="http://schemas.microsoft.com/office/drawing/2010/main">
              <a:noFill/>
            </a14:hiddenFill>
          </a:ext>
        </a:extLst>
      </cdr:spPr>
      <cdr:txBody>
        <a:bodyPr xmlns:a="http://schemas.openxmlformats.org/drawingml/2006/main"/>
        <a:lstStyle xmlns:a="http://schemas.openxmlformats.org/drawingml/2006/main"/>
        <a:p xmlns:a="http://schemas.openxmlformats.org/drawingml/2006/main">
          <a:endParaRPr lang="en-US"/>
        </a:p>
      </cdr:txBody>
    </cdr:sp>
  </cdr:relSizeAnchor>
  <cdr:relSizeAnchor xmlns:cdr="http://schemas.openxmlformats.org/drawingml/2006/chartDrawing">
    <cdr:from>
      <cdr:x>0.15789</cdr:x>
      <cdr:y>0.20203</cdr:y>
    </cdr:from>
    <cdr:to>
      <cdr:x>0.76874</cdr:x>
      <cdr:y>0.24424</cdr:y>
    </cdr:to>
    <cdr:sp macro="" textlink="">
      <cdr:nvSpPr>
        <cdr:cNvPr id="7179" name="Text Box 11"/>
        <cdr:cNvSpPr txBox="1">
          <a:spLocks xmlns:a="http://schemas.openxmlformats.org/drawingml/2006/main" noChangeArrowheads="1"/>
        </cdr:cNvSpPr>
      </cdr:nvSpPr>
      <cdr:spPr bwMode="auto">
        <a:xfrm xmlns:a="http://schemas.openxmlformats.org/drawingml/2006/main">
          <a:off x="685800" y="914400"/>
          <a:ext cx="2653132" cy="191026"/>
        </a:xfrm>
        <a:prstGeom xmlns:a="http://schemas.openxmlformats.org/drawingml/2006/main" prst="rect">
          <a:avLst/>
        </a:prstGeom>
        <a:noFill xmlns:a="http://schemas.openxmlformats.org/drawingml/2006/main"/>
        <a:ln xmlns:a="http://schemas.openxmlformats.org/drawingml/2006/main">
          <a:noFill/>
        </a:ln>
        <a:extLst xmlns:a="http://schemas.openxmlformats.org/drawingml/2006/main">
          <a:ext uri="{909E8E84-426E-40DD-AFC4-6F175D3DCCD1}">
            <a14:hiddenFill xmlns:a14="http://schemas.microsoft.com/office/drawing/2010/main">
              <a:solidFill>
                <a:srgbClr xmlns:mc="http://schemas.openxmlformats.org/markup-compatibility/2006" val="FFFFFF" mc:Ignorable="a14" a14:legacySpreadsheetColorIndex="65"/>
              </a:solidFill>
            </a14:hiddenFill>
          </a:ext>
          <a:ext uri="{91240B29-F687-4F45-9708-019B960494DF}">
            <a14:hiddenLine xmlns:a14="http://schemas.microsoft.com/office/drawing/2010/main" w="9525">
              <a:solidFill>
                <a:srgbClr xmlns:mc="http://schemas.openxmlformats.org/markup-compatibility/2006" val="000000" mc:Ignorable="a14" a14:legacySpreadsheetColorIndex="64"/>
              </a:solidFill>
              <a:miter lim="800000"/>
              <a:headEnd/>
              <a:tailEnd/>
            </a14:hiddenLine>
          </a:ext>
        </a:extLst>
      </cdr:spPr>
      <cdr:txBody>
        <a:bodyPr xmlns:a="http://schemas.openxmlformats.org/drawingml/2006/main" vertOverflow="clip" wrap="square" lIns="27432" tIns="22860" rIns="0" bIns="0" anchor="t" upright="1"/>
        <a:lstStyle xmlns:a="http://schemas.openxmlformats.org/drawingml/2006/main"/>
        <a:p xmlns:a="http://schemas.openxmlformats.org/drawingml/2006/main">
          <a:pPr algn="l" rtl="0">
            <a:defRPr sz="1000"/>
          </a:pPr>
          <a:r>
            <a:rPr lang="en-US" sz="800" b="0" i="0" u="none" strike="noStrike" baseline="0" dirty="0">
              <a:solidFill>
                <a:srgbClr val="000000"/>
              </a:solidFill>
              <a:latin typeface="Arial"/>
              <a:cs typeface="Arial"/>
            </a:rPr>
            <a:t>Earth Policy Institute - www.earth-policy.org</a:t>
          </a:r>
        </a:p>
      </cdr:txBody>
    </cdr:sp>
  </cdr:relSizeAnchor>
  <cdr:relSizeAnchor xmlns:cdr="http://schemas.openxmlformats.org/drawingml/2006/chartDrawing">
    <cdr:from>
      <cdr:x>0.12281</cdr:x>
      <cdr:y>0.81397</cdr:y>
    </cdr:from>
    <cdr:to>
      <cdr:x>0.15831</cdr:x>
      <cdr:y>0.82222</cdr:y>
    </cdr:to>
    <cdr:sp macro="" textlink="">
      <cdr:nvSpPr>
        <cdr:cNvPr id="14" name="Line 9"/>
        <cdr:cNvSpPr>
          <a:spLocks xmlns:a="http://schemas.openxmlformats.org/drawingml/2006/main" noChangeShapeType="1"/>
        </cdr:cNvSpPr>
      </cdr:nvSpPr>
      <cdr:spPr bwMode="auto">
        <a:xfrm xmlns:a="http://schemas.openxmlformats.org/drawingml/2006/main" flipV="1">
          <a:off x="533400" y="3684014"/>
          <a:ext cx="154191" cy="37339"/>
        </a:xfrm>
        <a:prstGeom xmlns:a="http://schemas.openxmlformats.org/drawingml/2006/main" prst="line">
          <a:avLst/>
        </a:prstGeom>
        <a:noFill xmlns:a="http://schemas.openxmlformats.org/drawingml/2006/main"/>
        <a:ln xmlns:a="http://schemas.openxmlformats.org/drawingml/2006/main" w="9525">
          <a:solidFill>
            <a:srgbClr val="000000"/>
          </a:solidFill>
          <a:round/>
          <a:headEnd/>
          <a:tailEnd/>
        </a:ln>
        <a:extLst xmlns:a="http://schemas.openxmlformats.org/drawingml/2006/main">
          <a:ext uri="{909E8E84-426E-40DD-AFC4-6F175D3DCCD1}">
            <a14:hiddenFill xmlns:a14="http://schemas.microsoft.com/office/drawing/2010/main">
              <a:noFill/>
            </a14:hiddenFill>
          </a:ext>
        </a:extLst>
      </cdr:spPr>
      <cdr:txBody>
        <a:bodyPr xmlns:a="http://schemas.openxmlformats.org/drawingml/2006/main"/>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endParaRPr lang="en-US"/>
        </a:p>
      </cdr:txBody>
    </cdr:sp>
  </cdr:relSizeAnchor>
  <cdr:relSizeAnchor xmlns:cdr="http://schemas.openxmlformats.org/drawingml/2006/chartDrawing">
    <cdr:from>
      <cdr:x>0.12281</cdr:x>
      <cdr:y>0.82497</cdr:y>
    </cdr:from>
    <cdr:to>
      <cdr:x>0.15856</cdr:x>
      <cdr:y>0.83247</cdr:y>
    </cdr:to>
    <cdr:sp macro="" textlink="">
      <cdr:nvSpPr>
        <cdr:cNvPr id="15" name="Line 10"/>
        <cdr:cNvSpPr>
          <a:spLocks xmlns:a="http://schemas.openxmlformats.org/drawingml/2006/main" noChangeShapeType="1"/>
        </cdr:cNvSpPr>
      </cdr:nvSpPr>
      <cdr:spPr bwMode="auto">
        <a:xfrm xmlns:a="http://schemas.openxmlformats.org/drawingml/2006/main" flipV="1">
          <a:off x="533400" y="3733800"/>
          <a:ext cx="155277" cy="33944"/>
        </a:xfrm>
        <a:prstGeom xmlns:a="http://schemas.openxmlformats.org/drawingml/2006/main" prst="line">
          <a:avLst/>
        </a:prstGeom>
        <a:noFill xmlns:a="http://schemas.openxmlformats.org/drawingml/2006/main"/>
        <a:ln xmlns:a="http://schemas.openxmlformats.org/drawingml/2006/main" w="9525">
          <a:solidFill>
            <a:srgbClr val="000000"/>
          </a:solidFill>
          <a:round/>
          <a:headEnd/>
          <a:tailEnd/>
        </a:ln>
        <a:extLst xmlns:a="http://schemas.openxmlformats.org/drawingml/2006/main">
          <a:ext uri="{909E8E84-426E-40DD-AFC4-6F175D3DCCD1}">
            <a14:hiddenFill xmlns:a14="http://schemas.microsoft.com/office/drawing/2010/main">
              <a:noFill/>
            </a14:hiddenFill>
          </a:ext>
        </a:extLst>
      </cdr:spPr>
      <cdr:txBody>
        <a:bodyPr xmlns:a="http://schemas.openxmlformats.org/drawingml/2006/main"/>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endParaRPr lang="en-US"/>
        </a:p>
      </cdr:txBody>
    </cdr:sp>
  </cdr:relSizeAnchor>
</c:userShapes>
</file>

<file path=ppt/drawings/drawing20.xml><?xml version="1.0" encoding="utf-8"?>
<c:userShapes xmlns:c="http://schemas.openxmlformats.org/drawingml/2006/chart">
  <cdr:relSizeAnchor xmlns:cdr="http://schemas.openxmlformats.org/drawingml/2006/chartDrawing">
    <cdr:from>
      <cdr:x>0.964</cdr:x>
      <cdr:y>0.10954</cdr:y>
    </cdr:from>
    <cdr:to>
      <cdr:x>1</cdr:x>
      <cdr:y>0.86894</cdr:y>
    </cdr:to>
    <cdr:sp macro="" textlink="">
      <cdr:nvSpPr>
        <cdr:cNvPr id="1025" name="Text Box 1"/>
        <cdr:cNvSpPr txBox="1">
          <a:spLocks xmlns:a="http://schemas.openxmlformats.org/drawingml/2006/main" noChangeArrowheads="1"/>
        </cdr:cNvSpPr>
      </cdr:nvSpPr>
      <cdr:spPr bwMode="auto">
        <a:xfrm xmlns:a="http://schemas.openxmlformats.org/drawingml/2006/main">
          <a:off x="4333951" y="383977"/>
          <a:ext cx="161849" cy="2661849"/>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vertOverflow="clip" vert="vert270" wrap="square" lIns="0" tIns="45720" rIns="0" bIns="45720" anchor="t" anchorCtr="0" upright="1"/>
        <a:lstStyle xmlns:a="http://schemas.openxmlformats.org/drawingml/2006/main"/>
        <a:p xmlns:a="http://schemas.openxmlformats.org/drawingml/2006/main">
          <a:pPr algn="l" rtl="0">
            <a:defRPr sz="1000"/>
          </a:pPr>
          <a:r>
            <a:rPr lang="en-US" sz="1000" b="0" i="0" u="none" strike="noStrike" baseline="0" dirty="0">
              <a:solidFill>
                <a:srgbClr val="000000"/>
              </a:solidFill>
              <a:latin typeface="Arial"/>
              <a:cs typeface="Arial"/>
            </a:rPr>
            <a:t>Earth Policy Institute - www.earth-policy.org                                  </a:t>
          </a:r>
        </a:p>
      </cdr:txBody>
    </cdr:sp>
  </cdr:relSizeAnchor>
</c:userShapes>
</file>

<file path=ppt/drawings/drawing21.xml><?xml version="1.0" encoding="utf-8"?>
<c:userShapes xmlns:c="http://schemas.openxmlformats.org/drawingml/2006/chart">
  <cdr:relSizeAnchor xmlns:cdr="http://schemas.openxmlformats.org/drawingml/2006/chartDrawing">
    <cdr:from>
      <cdr:x>0.92089</cdr:x>
      <cdr:y>0.12438</cdr:y>
    </cdr:from>
    <cdr:to>
      <cdr:x>0.95511</cdr:x>
      <cdr:y>0.84361</cdr:y>
    </cdr:to>
    <cdr:sp macro="" textlink="">
      <cdr:nvSpPr>
        <cdr:cNvPr id="2" name="Text Box 15"/>
        <cdr:cNvSpPr txBox="1">
          <a:spLocks xmlns:a="http://schemas.openxmlformats.org/drawingml/2006/main" noChangeArrowheads="1"/>
        </cdr:cNvSpPr>
      </cdr:nvSpPr>
      <cdr:spPr bwMode="auto">
        <a:xfrm xmlns:a="http://schemas.openxmlformats.org/drawingml/2006/main">
          <a:off x="4413792" y="457200"/>
          <a:ext cx="164016" cy="2643809"/>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vert="vert270" wrap="square" lIns="0" tIns="45720" rIns="0" bIns="45720" anchor="b" upright="1"/>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l" rtl="0">
            <a:defRPr sz="1000"/>
          </a:pPr>
          <a:r>
            <a:rPr lang="en-US" sz="1000" b="0" i="0" u="none" strike="noStrike" baseline="0" dirty="0">
              <a:solidFill>
                <a:srgbClr val="000000"/>
              </a:solidFill>
              <a:latin typeface="Arial"/>
              <a:cs typeface="Arial"/>
            </a:rPr>
            <a:t>Earth Policy Institute - www.earth-policy.org                                  </a:t>
          </a:r>
        </a:p>
      </cdr:txBody>
    </cdr:sp>
  </cdr:relSizeAnchor>
</c:userShapes>
</file>

<file path=ppt/drawings/drawing22.xml><?xml version="1.0" encoding="utf-8"?>
<c:userShapes xmlns:c="http://schemas.openxmlformats.org/drawingml/2006/chart">
  <cdr:relSizeAnchor xmlns:cdr="http://schemas.openxmlformats.org/drawingml/2006/chartDrawing">
    <cdr:from>
      <cdr:x>0.17824</cdr:x>
      <cdr:y>0.48117</cdr:y>
    </cdr:from>
    <cdr:to>
      <cdr:x>0.50025</cdr:x>
      <cdr:y>0.51887</cdr:y>
    </cdr:to>
    <cdr:sp macro="" textlink="">
      <cdr:nvSpPr>
        <cdr:cNvPr id="4097" name="Text Box 1"/>
        <cdr:cNvSpPr txBox="1">
          <a:spLocks xmlns:a="http://schemas.openxmlformats.org/drawingml/2006/main" noChangeArrowheads="1"/>
        </cdr:cNvSpPr>
      </cdr:nvSpPr>
      <cdr:spPr bwMode="auto">
        <a:xfrm xmlns:a="http://schemas.openxmlformats.org/drawingml/2006/main">
          <a:off x="1037682" y="2361213"/>
          <a:ext cx="1874639" cy="185004"/>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wrap="none" lIns="18288" tIns="22860" rIns="0" bIns="0" anchor="t" upright="1">
          <a:spAutoFit/>
        </a:bodyPr>
        <a:lstStyle xmlns:a="http://schemas.openxmlformats.org/drawingml/2006/main"/>
        <a:p xmlns:a="http://schemas.openxmlformats.org/drawingml/2006/main">
          <a:pPr algn="l" rtl="0">
            <a:defRPr sz="1000"/>
          </a:pPr>
          <a:r>
            <a:rPr lang="en-US" sz="1100" b="0" i="0" u="none" strike="noStrike" baseline="0">
              <a:solidFill>
                <a:srgbClr val="000000"/>
              </a:solidFill>
              <a:latin typeface="Arial"/>
              <a:cs typeface="Arial"/>
            </a:rPr>
            <a:t>Production Tax Credit Lapses</a:t>
          </a:r>
        </a:p>
      </cdr:txBody>
    </cdr:sp>
  </cdr:relSizeAnchor>
  <cdr:relSizeAnchor xmlns:cdr="http://schemas.openxmlformats.org/drawingml/2006/chartDrawing">
    <cdr:from>
      <cdr:x>0.26571</cdr:x>
      <cdr:y>0.52679</cdr:y>
    </cdr:from>
    <cdr:to>
      <cdr:x>0.34123</cdr:x>
      <cdr:y>0.85248</cdr:y>
    </cdr:to>
    <cdr:sp macro="" textlink="">
      <cdr:nvSpPr>
        <cdr:cNvPr id="4098" name="Line 2"/>
        <cdr:cNvSpPr>
          <a:spLocks xmlns:a="http://schemas.openxmlformats.org/drawingml/2006/main" noChangeShapeType="1"/>
        </cdr:cNvSpPr>
      </cdr:nvSpPr>
      <cdr:spPr bwMode="auto">
        <a:xfrm xmlns:a="http://schemas.openxmlformats.org/drawingml/2006/main" flipH="1">
          <a:off x="1546860" y="2585118"/>
          <a:ext cx="439651" cy="1598262"/>
        </a:xfrm>
        <a:prstGeom xmlns:a="http://schemas.openxmlformats.org/drawingml/2006/main" prst="line">
          <a:avLst/>
        </a:prstGeom>
        <a:noFill xmlns:a="http://schemas.openxmlformats.org/drawingml/2006/main"/>
        <a:ln xmlns:a="http://schemas.openxmlformats.org/drawingml/2006/main" w="9525">
          <a:solidFill>
            <a:srgbClr val="000000"/>
          </a:solidFill>
          <a:round/>
          <a:headEnd/>
          <a:tailEnd type="triangle" w="med" len="med"/>
        </a:ln>
      </cdr:spPr>
      <cdr:txBody>
        <a:bodyPr xmlns:a="http://schemas.openxmlformats.org/drawingml/2006/main"/>
        <a:lstStyle xmlns:a="http://schemas.openxmlformats.org/drawingml/2006/main"/>
        <a:p xmlns:a="http://schemas.openxmlformats.org/drawingml/2006/main">
          <a:endParaRPr lang="en-US"/>
        </a:p>
      </cdr:txBody>
    </cdr:sp>
  </cdr:relSizeAnchor>
  <cdr:relSizeAnchor xmlns:cdr="http://schemas.openxmlformats.org/drawingml/2006/chartDrawing">
    <cdr:from>
      <cdr:x>0.34254</cdr:x>
      <cdr:y>0.52679</cdr:y>
    </cdr:from>
    <cdr:to>
      <cdr:x>0.35471</cdr:x>
      <cdr:y>0.83385</cdr:y>
    </cdr:to>
    <cdr:sp macro="" textlink="">
      <cdr:nvSpPr>
        <cdr:cNvPr id="4099" name="Line 3"/>
        <cdr:cNvSpPr>
          <a:spLocks xmlns:a="http://schemas.openxmlformats.org/drawingml/2006/main" noChangeShapeType="1"/>
        </cdr:cNvSpPr>
      </cdr:nvSpPr>
      <cdr:spPr bwMode="auto">
        <a:xfrm xmlns:a="http://schemas.openxmlformats.org/drawingml/2006/main">
          <a:off x="1994131" y="2585118"/>
          <a:ext cx="70889" cy="1506822"/>
        </a:xfrm>
        <a:prstGeom xmlns:a="http://schemas.openxmlformats.org/drawingml/2006/main" prst="line">
          <a:avLst/>
        </a:prstGeom>
        <a:noFill xmlns:a="http://schemas.openxmlformats.org/drawingml/2006/main"/>
        <a:ln xmlns:a="http://schemas.openxmlformats.org/drawingml/2006/main" w="9525">
          <a:solidFill>
            <a:srgbClr val="000000"/>
          </a:solidFill>
          <a:round/>
          <a:headEnd/>
          <a:tailEnd type="triangle" w="med" len="med"/>
        </a:ln>
      </cdr:spPr>
      <cdr:txBody>
        <a:bodyPr xmlns:a="http://schemas.openxmlformats.org/drawingml/2006/main"/>
        <a:lstStyle xmlns:a="http://schemas.openxmlformats.org/drawingml/2006/main"/>
        <a:p xmlns:a="http://schemas.openxmlformats.org/drawingml/2006/main">
          <a:endParaRPr lang="en-US"/>
        </a:p>
      </cdr:txBody>
    </cdr:sp>
  </cdr:relSizeAnchor>
  <cdr:relSizeAnchor xmlns:cdr="http://schemas.openxmlformats.org/drawingml/2006/chartDrawing">
    <cdr:from>
      <cdr:x>0.34384</cdr:x>
      <cdr:y>0.52576</cdr:y>
    </cdr:from>
    <cdr:to>
      <cdr:x>0.45419</cdr:x>
      <cdr:y>0.8354</cdr:y>
    </cdr:to>
    <cdr:sp macro="" textlink="">
      <cdr:nvSpPr>
        <cdr:cNvPr id="4100" name="Line 4"/>
        <cdr:cNvSpPr>
          <a:spLocks xmlns:a="http://schemas.openxmlformats.org/drawingml/2006/main" noChangeShapeType="1"/>
        </cdr:cNvSpPr>
      </cdr:nvSpPr>
      <cdr:spPr bwMode="auto">
        <a:xfrm xmlns:a="http://schemas.openxmlformats.org/drawingml/2006/main">
          <a:off x="2001751" y="2580076"/>
          <a:ext cx="642389" cy="1519483"/>
        </a:xfrm>
        <a:prstGeom xmlns:a="http://schemas.openxmlformats.org/drawingml/2006/main" prst="line">
          <a:avLst/>
        </a:prstGeom>
        <a:noFill xmlns:a="http://schemas.openxmlformats.org/drawingml/2006/main"/>
        <a:ln xmlns:a="http://schemas.openxmlformats.org/drawingml/2006/main" w="9525">
          <a:solidFill>
            <a:srgbClr val="000000"/>
          </a:solidFill>
          <a:round/>
          <a:headEnd/>
          <a:tailEnd type="triangle" w="med" len="med"/>
        </a:ln>
      </cdr:spPr>
      <cdr:txBody>
        <a:bodyPr xmlns:a="http://schemas.openxmlformats.org/drawingml/2006/main"/>
        <a:lstStyle xmlns:a="http://schemas.openxmlformats.org/drawingml/2006/main"/>
        <a:p xmlns:a="http://schemas.openxmlformats.org/drawingml/2006/main">
          <a:endParaRPr lang="en-US"/>
        </a:p>
      </cdr:txBody>
    </cdr:sp>
  </cdr:relSizeAnchor>
  <cdr:relSizeAnchor xmlns:cdr="http://schemas.openxmlformats.org/drawingml/2006/chartDrawing">
    <cdr:from>
      <cdr:x>0.95487</cdr:x>
      <cdr:y>0.13411</cdr:y>
    </cdr:from>
    <cdr:to>
      <cdr:x>0.98887</cdr:x>
      <cdr:y>0.85286</cdr:y>
    </cdr:to>
    <cdr:sp macro="" textlink="">
      <cdr:nvSpPr>
        <cdr:cNvPr id="7" name="Text Box 15"/>
        <cdr:cNvSpPr txBox="1">
          <a:spLocks xmlns:a="http://schemas.openxmlformats.org/drawingml/2006/main" noChangeArrowheads="1"/>
        </cdr:cNvSpPr>
      </cdr:nvSpPr>
      <cdr:spPr bwMode="auto">
        <a:xfrm xmlns:a="http://schemas.openxmlformats.org/drawingml/2006/main">
          <a:off x="5575300" y="660400"/>
          <a:ext cx="198520" cy="3539431"/>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vert="vert270" wrap="square" lIns="0" tIns="45720" rIns="0" bIns="45720" anchor="b" upright="1"/>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l" rtl="0">
            <a:defRPr sz="1000"/>
          </a:pPr>
          <a:r>
            <a:rPr lang="en-US" sz="1000" b="0" i="0" u="none" strike="noStrike" baseline="0">
              <a:solidFill>
                <a:srgbClr val="000000"/>
              </a:solidFill>
              <a:latin typeface="Arial"/>
              <a:cs typeface="Arial"/>
            </a:rPr>
            <a:t>Earth Policy Institute - www.earth-policy.org                                  </a:t>
          </a:r>
        </a:p>
      </cdr:txBody>
    </cdr:sp>
  </cdr:relSizeAnchor>
  <cdr:relSizeAnchor xmlns:cdr="http://schemas.openxmlformats.org/drawingml/2006/chartDrawing">
    <cdr:from>
      <cdr:x>0.34424</cdr:x>
      <cdr:y>0.5264</cdr:y>
    </cdr:from>
    <cdr:to>
      <cdr:x>0.86938</cdr:x>
      <cdr:y>0.8023</cdr:y>
    </cdr:to>
    <cdr:sp macro="" textlink="">
      <cdr:nvSpPr>
        <cdr:cNvPr id="8" name="Line 4"/>
        <cdr:cNvSpPr>
          <a:spLocks xmlns:a="http://schemas.openxmlformats.org/drawingml/2006/main" noChangeShapeType="1"/>
        </cdr:cNvSpPr>
      </cdr:nvSpPr>
      <cdr:spPr bwMode="auto">
        <a:xfrm xmlns:a="http://schemas.openxmlformats.org/drawingml/2006/main">
          <a:off x="2004060" y="2583180"/>
          <a:ext cx="3057210" cy="1353925"/>
        </a:xfrm>
        <a:prstGeom xmlns:a="http://schemas.openxmlformats.org/drawingml/2006/main" prst="line">
          <a:avLst/>
        </a:prstGeom>
        <a:noFill xmlns:a="http://schemas.openxmlformats.org/drawingml/2006/main"/>
        <a:ln xmlns:a="http://schemas.openxmlformats.org/drawingml/2006/main" w="9525">
          <a:solidFill>
            <a:srgbClr val="000000"/>
          </a:solidFill>
          <a:round/>
          <a:headEnd/>
          <a:tailEnd type="triangle" w="med" len="med"/>
        </a:ln>
      </cdr:spPr>
      <cdr:txBody>
        <a:bodyPr xmlns:a="http://schemas.openxmlformats.org/drawingml/2006/main"/>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endParaRPr lang="en-US"/>
        </a:p>
      </cdr:txBody>
    </cdr:sp>
  </cdr:relSizeAnchor>
</c:userShapes>
</file>

<file path=ppt/drawings/drawing3.xml><?xml version="1.0" encoding="utf-8"?>
<c:userShapes xmlns:c="http://schemas.openxmlformats.org/drawingml/2006/chart">
  <cdr:relSizeAnchor xmlns:cdr="http://schemas.openxmlformats.org/drawingml/2006/chartDrawing">
    <cdr:from>
      <cdr:x>0.964</cdr:x>
      <cdr:y>0.1335</cdr:y>
    </cdr:from>
    <cdr:to>
      <cdr:x>0.99325</cdr:x>
      <cdr:y>0.8705</cdr:y>
    </cdr:to>
    <cdr:sp macro="" textlink="">
      <cdr:nvSpPr>
        <cdr:cNvPr id="2049" name="Text Box 1"/>
        <cdr:cNvSpPr txBox="1">
          <a:spLocks xmlns:a="http://schemas.openxmlformats.org/drawingml/2006/main" noChangeArrowheads="1"/>
        </cdr:cNvSpPr>
      </cdr:nvSpPr>
      <cdr:spPr bwMode="auto">
        <a:xfrm xmlns:a="http://schemas.openxmlformats.org/drawingml/2006/main">
          <a:off x="5628627" y="657411"/>
          <a:ext cx="170786" cy="3629301"/>
        </a:xfrm>
        <a:prstGeom xmlns:a="http://schemas.openxmlformats.org/drawingml/2006/main" prst="rect">
          <a:avLst/>
        </a:prstGeom>
        <a:noFill xmlns:a="http://schemas.openxmlformats.org/drawingml/2006/main"/>
        <a:ln xmlns:a="http://schemas.openxmlformats.org/drawingml/2006/main">
          <a:noFill/>
        </a:ln>
        <a:extLst xmlns:a="http://schemas.openxmlformats.org/drawingml/2006/main">
          <a:ext uri="{909E8E84-426E-40DD-AFC4-6F175D3DCCD1}">
            <a14:hiddenFill xmlns:a14="http://schemas.microsoft.com/office/drawing/2010/main">
              <a:solidFill>
                <a:srgbClr xmlns:mc="http://schemas.openxmlformats.org/markup-compatibility/2006" val="FFFFFF" mc:Ignorable="a14" a14:legacySpreadsheetColorIndex="65"/>
              </a:solidFill>
            </a14:hiddenFill>
          </a:ext>
          <a:ext uri="{91240B29-F687-4F45-9708-019B960494DF}">
            <a14:hiddenLine xmlns:a14="http://schemas.microsoft.com/office/drawing/2010/main" w="9525">
              <a:solidFill>
                <a:srgbClr xmlns:mc="http://schemas.openxmlformats.org/markup-compatibility/2006" val="000000" mc:Ignorable="a14" a14:legacySpreadsheetColorIndex="64"/>
              </a:solidFill>
              <a:miter lim="800000"/>
              <a:headEnd/>
              <a:tailEnd/>
            </a14:hiddenLine>
          </a:ext>
        </a:extLst>
      </cdr:spPr>
      <cdr:txBody>
        <a:bodyPr xmlns:a="http://schemas.openxmlformats.org/drawingml/2006/main" vertOverflow="clip" vert="vert270" wrap="square" lIns="0" tIns="45720" rIns="0" bIns="45720" anchor="b" upright="1"/>
        <a:lstStyle xmlns:a="http://schemas.openxmlformats.org/drawingml/2006/main"/>
        <a:p xmlns:a="http://schemas.openxmlformats.org/drawingml/2006/main">
          <a:pPr algn="l" rtl="0">
            <a:defRPr sz="1000"/>
          </a:pPr>
          <a:r>
            <a:rPr lang="en-US" sz="1000" b="0" i="0" u="none" strike="noStrike" baseline="0">
              <a:solidFill>
                <a:srgbClr val="000000"/>
              </a:solidFill>
              <a:latin typeface="Arial"/>
              <a:cs typeface="Arial"/>
            </a:rPr>
            <a:t>Earth Policy Institute - www.earth-policy.org                                  </a:t>
          </a:r>
        </a:p>
      </cdr:txBody>
    </cdr:sp>
  </cdr:relSizeAnchor>
</c:userShapes>
</file>

<file path=ppt/drawings/drawing4.xml><?xml version="1.0" encoding="utf-8"?>
<c:userShapes xmlns:c="http://schemas.openxmlformats.org/drawingml/2006/chart">
  <cdr:relSizeAnchor xmlns:cdr="http://schemas.openxmlformats.org/drawingml/2006/chartDrawing">
    <cdr:from>
      <cdr:x>0.96284</cdr:x>
      <cdr:y>0.12024</cdr:y>
    </cdr:from>
    <cdr:to>
      <cdr:x>0.99234</cdr:x>
      <cdr:y>0.85674</cdr:y>
    </cdr:to>
    <cdr:sp macro="" textlink="">
      <cdr:nvSpPr>
        <cdr:cNvPr id="8193" name="Text Box 1"/>
        <cdr:cNvSpPr txBox="1">
          <a:spLocks xmlns:a="http://schemas.openxmlformats.org/drawingml/2006/main" noChangeArrowheads="1"/>
        </cdr:cNvSpPr>
      </cdr:nvSpPr>
      <cdr:spPr bwMode="auto">
        <a:xfrm xmlns:a="http://schemas.openxmlformats.org/drawingml/2006/main">
          <a:off x="4343400" y="457200"/>
          <a:ext cx="133076" cy="2800542"/>
        </a:xfrm>
        <a:prstGeom xmlns:a="http://schemas.openxmlformats.org/drawingml/2006/main" prst="rect">
          <a:avLst/>
        </a:prstGeom>
        <a:noFill xmlns:a="http://schemas.openxmlformats.org/drawingml/2006/main"/>
        <a:ln xmlns:a="http://schemas.openxmlformats.org/drawingml/2006/main">
          <a:noFill/>
        </a:ln>
        <a:extLst xmlns:a="http://schemas.openxmlformats.org/drawingml/2006/main">
          <a:ext uri="{909E8E84-426E-40DD-AFC4-6F175D3DCCD1}">
            <a14:hiddenFill xmlns:a14="http://schemas.microsoft.com/office/drawing/2010/main">
              <a:solidFill>
                <a:srgbClr xmlns:mc="http://schemas.openxmlformats.org/markup-compatibility/2006" val="FFFFFF" mc:Ignorable="a14" a14:legacySpreadsheetColorIndex="65"/>
              </a:solidFill>
            </a14:hiddenFill>
          </a:ext>
          <a:ext uri="{91240B29-F687-4F45-9708-019B960494DF}">
            <a14:hiddenLine xmlns:a14="http://schemas.microsoft.com/office/drawing/2010/main" w="9525">
              <a:solidFill>
                <a:srgbClr xmlns:mc="http://schemas.openxmlformats.org/markup-compatibility/2006" val="000000" mc:Ignorable="a14" a14:legacySpreadsheetColorIndex="64"/>
              </a:solidFill>
              <a:miter lim="800000"/>
              <a:headEnd/>
              <a:tailEnd/>
            </a14:hiddenLine>
          </a:ext>
        </a:extLst>
      </cdr:spPr>
      <cdr:txBody>
        <a:bodyPr xmlns:a="http://schemas.openxmlformats.org/drawingml/2006/main" vertOverflow="clip" vert="vert270" wrap="square" lIns="0" tIns="45720" rIns="0" bIns="45720" anchor="ctr" upright="1"/>
        <a:lstStyle xmlns:a="http://schemas.openxmlformats.org/drawingml/2006/main"/>
        <a:p xmlns:a="http://schemas.openxmlformats.org/drawingml/2006/main">
          <a:pPr algn="l" rtl="0">
            <a:defRPr sz="1000"/>
          </a:pPr>
          <a:r>
            <a:rPr lang="en-US" sz="1000" b="0" i="0" u="none" strike="noStrike" baseline="0" dirty="0">
              <a:solidFill>
                <a:srgbClr val="000000"/>
              </a:solidFill>
              <a:latin typeface="Arial"/>
              <a:cs typeface="Arial"/>
            </a:rPr>
            <a:t>Earth Policy Institute - www.earth-policy.org                                  </a:t>
          </a:r>
        </a:p>
      </cdr:txBody>
    </cdr:sp>
  </cdr:relSizeAnchor>
  <cdr:relSizeAnchor xmlns:cdr="http://schemas.openxmlformats.org/drawingml/2006/chartDrawing">
    <cdr:from>
      <cdr:x>0.66174</cdr:x>
      <cdr:y>0.32063</cdr:y>
    </cdr:from>
    <cdr:to>
      <cdr:x>0.94595</cdr:x>
      <cdr:y>0.38075</cdr:y>
    </cdr:to>
    <cdr:sp macro="" textlink="">
      <cdr:nvSpPr>
        <cdr:cNvPr id="2" name="TextBox 1"/>
        <cdr:cNvSpPr txBox="1"/>
      </cdr:nvSpPr>
      <cdr:spPr>
        <a:xfrm xmlns:a="http://schemas.openxmlformats.org/drawingml/2006/main">
          <a:off x="2985136" y="1219196"/>
          <a:ext cx="1282064" cy="228604"/>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200" dirty="0">
              <a:latin typeface="Arial" panose="020B0604020202020204" pitchFamily="34" charset="0"/>
              <a:cs typeface="Arial" panose="020B0604020202020204" pitchFamily="34" charset="0"/>
            </a:rPr>
            <a:t>Consumption</a:t>
          </a:r>
        </a:p>
      </cdr:txBody>
    </cdr:sp>
  </cdr:relSizeAnchor>
  <cdr:relSizeAnchor xmlns:cdr="http://schemas.openxmlformats.org/drawingml/2006/chartDrawing">
    <cdr:from>
      <cdr:x>0.43919</cdr:x>
      <cdr:y>0.64126</cdr:y>
    </cdr:from>
    <cdr:to>
      <cdr:x>0.68134</cdr:x>
      <cdr:y>0.7105</cdr:y>
    </cdr:to>
    <cdr:sp macro="" textlink="">
      <cdr:nvSpPr>
        <cdr:cNvPr id="4" name="TextBox 1"/>
        <cdr:cNvSpPr txBox="1"/>
      </cdr:nvSpPr>
      <cdr:spPr>
        <a:xfrm xmlns:a="http://schemas.openxmlformats.org/drawingml/2006/main">
          <a:off x="1981200" y="2438400"/>
          <a:ext cx="1092348" cy="263286"/>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200" dirty="0">
              <a:latin typeface="Arial" panose="020B0604020202020204" pitchFamily="34" charset="0"/>
              <a:cs typeface="Arial" panose="020B0604020202020204" pitchFamily="34" charset="0"/>
            </a:rPr>
            <a:t>Production</a:t>
          </a:r>
        </a:p>
      </cdr:txBody>
    </cdr:sp>
  </cdr:relSizeAnchor>
</c:userShapes>
</file>

<file path=ppt/drawings/drawing5.xml><?xml version="1.0" encoding="utf-8"?>
<c:userShapes xmlns:c="http://schemas.openxmlformats.org/drawingml/2006/chart">
  <cdr:relSizeAnchor xmlns:cdr="http://schemas.openxmlformats.org/drawingml/2006/chartDrawing">
    <cdr:from>
      <cdr:x>0.96563</cdr:x>
      <cdr:y>0.02136</cdr:y>
    </cdr:from>
    <cdr:to>
      <cdr:x>0.99513</cdr:x>
      <cdr:y>0.75836</cdr:y>
    </cdr:to>
    <cdr:sp macro="" textlink="">
      <cdr:nvSpPr>
        <cdr:cNvPr id="6149" name="Text Box 5"/>
        <cdr:cNvSpPr txBox="1">
          <a:spLocks xmlns:a="http://schemas.openxmlformats.org/drawingml/2006/main" noChangeArrowheads="1"/>
        </cdr:cNvSpPr>
      </cdr:nvSpPr>
      <cdr:spPr bwMode="auto">
        <a:xfrm xmlns:a="http://schemas.openxmlformats.org/drawingml/2006/main">
          <a:off x="5638160" y="105198"/>
          <a:ext cx="172245" cy="3629302"/>
        </a:xfrm>
        <a:prstGeom xmlns:a="http://schemas.openxmlformats.org/drawingml/2006/main" prst="rect">
          <a:avLst/>
        </a:prstGeom>
        <a:noFill xmlns:a="http://schemas.openxmlformats.org/drawingml/2006/main"/>
        <a:ln xmlns:a="http://schemas.openxmlformats.org/drawingml/2006/main">
          <a:noFill/>
        </a:ln>
        <a:extLst xmlns:a="http://schemas.openxmlformats.org/drawingml/2006/main">
          <a:ext uri="{909E8E84-426E-40DD-AFC4-6F175D3DCCD1}">
            <a14:hiddenFill xmlns:a14="http://schemas.microsoft.com/office/drawing/2010/main">
              <a:solidFill>
                <a:srgbClr xmlns:mc="http://schemas.openxmlformats.org/markup-compatibility/2006" val="FFFFFF" mc:Ignorable="a14" a14:legacySpreadsheetColorIndex="65"/>
              </a:solidFill>
            </a14:hiddenFill>
          </a:ext>
          <a:ext uri="{91240B29-F687-4F45-9708-019B960494DF}">
            <a14:hiddenLine xmlns:a14="http://schemas.microsoft.com/office/drawing/2010/main" w="9525">
              <a:solidFill>
                <a:srgbClr xmlns:mc="http://schemas.openxmlformats.org/markup-compatibility/2006" val="000000" mc:Ignorable="a14" a14:legacySpreadsheetColorIndex="64"/>
              </a:solidFill>
              <a:miter lim="800000"/>
              <a:headEnd/>
              <a:tailEnd/>
            </a14:hiddenLine>
          </a:ext>
        </a:extLst>
      </cdr:spPr>
      <cdr:txBody>
        <a:bodyPr xmlns:a="http://schemas.openxmlformats.org/drawingml/2006/main" vertOverflow="clip" vert="vert270" wrap="square" lIns="0" tIns="45720" rIns="0" bIns="45720" anchor="b" upright="1"/>
        <a:lstStyle xmlns:a="http://schemas.openxmlformats.org/drawingml/2006/main"/>
        <a:p xmlns:a="http://schemas.openxmlformats.org/drawingml/2006/main">
          <a:pPr algn="l" rtl="0">
            <a:defRPr sz="1000"/>
          </a:pPr>
          <a:r>
            <a:rPr lang="en-US" sz="1050" b="0" i="0" u="none" strike="noStrike" baseline="0">
              <a:solidFill>
                <a:srgbClr val="000000"/>
              </a:solidFill>
              <a:latin typeface="Arial"/>
              <a:cs typeface="Arial"/>
            </a:rPr>
            <a:t>Earth Policy Institute - www.earth-policy.org                                  </a:t>
          </a:r>
        </a:p>
      </cdr:txBody>
    </cdr:sp>
  </cdr:relSizeAnchor>
  <cdr:relSizeAnchor xmlns:cdr="http://schemas.openxmlformats.org/drawingml/2006/chartDrawing">
    <cdr:from>
      <cdr:x>0.82219</cdr:x>
      <cdr:y>0.92263</cdr:y>
    </cdr:from>
    <cdr:to>
      <cdr:x>1</cdr:x>
      <cdr:y>0.99807</cdr:y>
    </cdr:to>
    <cdr:sp macro="" textlink="">
      <cdr:nvSpPr>
        <cdr:cNvPr id="3" name="TextBox 2"/>
        <cdr:cNvSpPr txBox="1"/>
      </cdr:nvSpPr>
      <cdr:spPr>
        <a:xfrm xmlns:a="http://schemas.openxmlformats.org/drawingml/2006/main">
          <a:off x="4800600" y="4543425"/>
          <a:ext cx="1038225" cy="37147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000" i="1">
              <a:latin typeface="Arial" panose="020B0604020202020204" pitchFamily="34" charset="0"/>
              <a:cs typeface="Arial" panose="020B0604020202020204" pitchFamily="34" charset="0"/>
            </a:rPr>
            <a:t>Source: OECD</a:t>
          </a:r>
          <a:endParaRPr lang="en-US" sz="1100" i="1">
            <a:latin typeface="Arial" panose="020B0604020202020204" pitchFamily="34" charset="0"/>
            <a:cs typeface="Arial" panose="020B0604020202020204" pitchFamily="34" charset="0"/>
          </a:endParaRPr>
        </a:p>
      </cdr:txBody>
    </cdr:sp>
  </cdr:relSizeAnchor>
</c:userShapes>
</file>

<file path=ppt/drawings/drawing6.xml><?xml version="1.0" encoding="utf-8"?>
<c:userShapes xmlns:c="http://schemas.openxmlformats.org/drawingml/2006/chart">
  <cdr:relSizeAnchor xmlns:cdr="http://schemas.openxmlformats.org/drawingml/2006/chartDrawing">
    <cdr:from>
      <cdr:x>0.964</cdr:x>
      <cdr:y>0.12775</cdr:y>
    </cdr:from>
    <cdr:to>
      <cdr:x>0.9935</cdr:x>
      <cdr:y>0.86475</cdr:y>
    </cdr:to>
    <cdr:sp macro="" textlink="">
      <cdr:nvSpPr>
        <cdr:cNvPr id="6149" name="Text Box 5"/>
        <cdr:cNvSpPr txBox="1">
          <a:spLocks xmlns:a="http://schemas.openxmlformats.org/drawingml/2006/main" noChangeArrowheads="1"/>
        </cdr:cNvSpPr>
      </cdr:nvSpPr>
      <cdr:spPr bwMode="auto">
        <a:xfrm xmlns:a="http://schemas.openxmlformats.org/drawingml/2006/main">
          <a:off x="5628627" y="629095"/>
          <a:ext cx="172246" cy="3629302"/>
        </a:xfrm>
        <a:prstGeom xmlns:a="http://schemas.openxmlformats.org/drawingml/2006/main" prst="rect">
          <a:avLst/>
        </a:prstGeom>
        <a:noFill xmlns:a="http://schemas.openxmlformats.org/drawingml/2006/main"/>
        <a:ln xmlns:a="http://schemas.openxmlformats.org/drawingml/2006/main">
          <a:noFill/>
        </a:ln>
        <a:extLst xmlns:a="http://schemas.openxmlformats.org/drawingml/2006/main">
          <a:ext uri="{909E8E84-426E-40DD-AFC4-6F175D3DCCD1}">
            <a14:hiddenFill xmlns:a14="http://schemas.microsoft.com/office/drawing/2010/main">
              <a:solidFill>
                <a:srgbClr xmlns:mc="http://schemas.openxmlformats.org/markup-compatibility/2006" val="FFFFFF" mc:Ignorable="a14" a14:legacySpreadsheetColorIndex="65"/>
              </a:solidFill>
            </a14:hiddenFill>
          </a:ext>
          <a:ext uri="{91240B29-F687-4F45-9708-019B960494DF}">
            <a14:hiddenLine xmlns:a14="http://schemas.microsoft.com/office/drawing/2010/main" w="9525">
              <a:solidFill>
                <a:srgbClr xmlns:mc="http://schemas.openxmlformats.org/markup-compatibility/2006" val="000000" mc:Ignorable="a14" a14:legacySpreadsheetColorIndex="64"/>
              </a:solidFill>
              <a:miter lim="800000"/>
              <a:headEnd/>
              <a:tailEnd/>
            </a14:hiddenLine>
          </a:ext>
        </a:extLst>
      </cdr:spPr>
      <cdr:txBody>
        <a:bodyPr xmlns:a="http://schemas.openxmlformats.org/drawingml/2006/main" vertOverflow="clip" vert="vert270" wrap="square" lIns="0" tIns="45720" rIns="0" bIns="45720" anchor="b" upright="1"/>
        <a:lstStyle xmlns:a="http://schemas.openxmlformats.org/drawingml/2006/main"/>
        <a:p xmlns:a="http://schemas.openxmlformats.org/drawingml/2006/main">
          <a:pPr algn="l" rtl="0">
            <a:defRPr sz="1000"/>
          </a:pPr>
          <a:r>
            <a:rPr lang="en-US" sz="1000" b="0" i="0" u="none" strike="noStrike" baseline="0" dirty="0">
              <a:solidFill>
                <a:srgbClr val="000000"/>
              </a:solidFill>
              <a:latin typeface="Arial"/>
              <a:cs typeface="Arial"/>
            </a:rPr>
            <a:t>Earth Policy Institute - www.earth-policy.org                                  </a:t>
          </a:r>
        </a:p>
      </cdr:txBody>
    </cdr:sp>
  </cdr:relSizeAnchor>
</c:userShapes>
</file>

<file path=ppt/drawings/drawing7.xml><?xml version="1.0" encoding="utf-8"?>
<c:userShapes xmlns:c="http://schemas.openxmlformats.org/drawingml/2006/chart">
  <cdr:relSizeAnchor xmlns:cdr="http://schemas.openxmlformats.org/drawingml/2006/chartDrawing">
    <cdr:from>
      <cdr:x>0.96524</cdr:x>
      <cdr:y>0.08988</cdr:y>
    </cdr:from>
    <cdr:to>
      <cdr:x>1</cdr:x>
      <cdr:y>0.83678</cdr:y>
    </cdr:to>
    <cdr:sp macro="" textlink="">
      <cdr:nvSpPr>
        <cdr:cNvPr id="5121" name="Text Box 1"/>
        <cdr:cNvSpPr txBox="1">
          <a:spLocks xmlns:a="http://schemas.openxmlformats.org/drawingml/2006/main" noChangeArrowheads="1"/>
        </cdr:cNvSpPr>
      </cdr:nvSpPr>
      <cdr:spPr bwMode="auto">
        <a:xfrm xmlns:a="http://schemas.openxmlformats.org/drawingml/2006/main">
          <a:off x="4267208" y="334945"/>
          <a:ext cx="153670" cy="2783316"/>
        </a:xfrm>
        <a:prstGeom xmlns:a="http://schemas.openxmlformats.org/drawingml/2006/main" prst="rect">
          <a:avLst/>
        </a:prstGeom>
        <a:noFill xmlns:a="http://schemas.openxmlformats.org/drawingml/2006/main"/>
        <a:ln xmlns:a="http://schemas.openxmlformats.org/drawingml/2006/main">
          <a:noFill/>
        </a:ln>
        <a:extLst xmlns:a="http://schemas.openxmlformats.org/drawingml/2006/main">
          <a:ext uri="{909E8E84-426E-40DD-AFC4-6F175D3DCCD1}">
            <a14:hiddenFill xmlns:a14="http://schemas.microsoft.com/office/drawing/2010/main">
              <a:solidFill>
                <a:srgbClr xmlns:mc="http://schemas.openxmlformats.org/markup-compatibility/2006" val="FFFFFF" mc:Ignorable="a14" a14:legacySpreadsheetColorIndex="65"/>
              </a:solidFill>
            </a14:hiddenFill>
          </a:ext>
          <a:ext uri="{91240B29-F687-4F45-9708-019B960494DF}">
            <a14:hiddenLine xmlns:a14="http://schemas.microsoft.com/office/drawing/2010/main" w="9525">
              <a:solidFill>
                <a:srgbClr xmlns:mc="http://schemas.openxmlformats.org/markup-compatibility/2006" val="000000" mc:Ignorable="a14" a14:legacySpreadsheetColorIndex="64"/>
              </a:solidFill>
              <a:miter lim="800000"/>
              <a:headEnd/>
              <a:tailEnd/>
            </a14:hiddenLine>
          </a:ext>
        </a:extLst>
      </cdr:spPr>
      <cdr:txBody>
        <a:bodyPr xmlns:a="http://schemas.openxmlformats.org/drawingml/2006/main" vertOverflow="clip" vert="vert270" wrap="square" lIns="0" tIns="45720" rIns="0" bIns="45720" anchor="ctr" upright="1"/>
        <a:lstStyle xmlns:a="http://schemas.openxmlformats.org/drawingml/2006/main"/>
        <a:p xmlns:a="http://schemas.openxmlformats.org/drawingml/2006/main">
          <a:pPr algn="l" rtl="0">
            <a:defRPr sz="1000"/>
          </a:pPr>
          <a:r>
            <a:rPr lang="en-US" sz="1000" b="0" i="0" u="none" strike="noStrike" baseline="0" dirty="0">
              <a:solidFill>
                <a:srgbClr val="000000"/>
              </a:solidFill>
              <a:latin typeface="Arial"/>
              <a:cs typeface="Arial"/>
            </a:rPr>
            <a:t>Earth Policy Institute - www.earth-policy.org                                  </a:t>
          </a:r>
        </a:p>
      </cdr:txBody>
    </cdr:sp>
  </cdr:relSizeAnchor>
</c:userShapes>
</file>

<file path=ppt/drawings/drawing8.xml><?xml version="1.0" encoding="utf-8"?>
<c:userShapes xmlns:c="http://schemas.openxmlformats.org/drawingml/2006/chart">
  <cdr:relSizeAnchor xmlns:cdr="http://schemas.openxmlformats.org/drawingml/2006/chartDrawing">
    <cdr:from>
      <cdr:x>0.96738</cdr:x>
      <cdr:y>0.10047</cdr:y>
    </cdr:from>
    <cdr:to>
      <cdr:x>0.99663</cdr:x>
      <cdr:y>0.83697</cdr:y>
    </cdr:to>
    <cdr:sp macro="" textlink="">
      <cdr:nvSpPr>
        <cdr:cNvPr id="5121" name="Text Box 1"/>
        <cdr:cNvSpPr txBox="1">
          <a:spLocks xmlns:a="http://schemas.openxmlformats.org/drawingml/2006/main" noChangeArrowheads="1"/>
        </cdr:cNvSpPr>
      </cdr:nvSpPr>
      <cdr:spPr bwMode="auto">
        <a:xfrm xmlns:a="http://schemas.openxmlformats.org/drawingml/2006/main">
          <a:off x="5648370" y="494774"/>
          <a:ext cx="170786" cy="3626839"/>
        </a:xfrm>
        <a:prstGeom xmlns:a="http://schemas.openxmlformats.org/drawingml/2006/main" prst="rect">
          <a:avLst/>
        </a:prstGeom>
        <a:noFill xmlns:a="http://schemas.openxmlformats.org/drawingml/2006/main"/>
        <a:ln xmlns:a="http://schemas.openxmlformats.org/drawingml/2006/main">
          <a:noFill/>
        </a:ln>
        <a:extLst xmlns:a="http://schemas.openxmlformats.org/drawingml/2006/main">
          <a:ext uri="{909E8E84-426E-40DD-AFC4-6F175D3DCCD1}">
            <a14:hiddenFill xmlns:a14="http://schemas.microsoft.com/office/drawing/2010/main">
              <a:solidFill>
                <a:srgbClr xmlns:mc="http://schemas.openxmlformats.org/markup-compatibility/2006" val="FFFFFF" mc:Ignorable="a14" a14:legacySpreadsheetColorIndex="65"/>
              </a:solidFill>
            </a14:hiddenFill>
          </a:ext>
          <a:ext uri="{91240B29-F687-4F45-9708-019B960494DF}">
            <a14:hiddenLine xmlns:a14="http://schemas.microsoft.com/office/drawing/2010/main" w="9525">
              <a:solidFill>
                <a:srgbClr xmlns:mc="http://schemas.openxmlformats.org/markup-compatibility/2006" val="000000" mc:Ignorable="a14" a14:legacySpreadsheetColorIndex="64"/>
              </a:solidFill>
              <a:miter lim="800000"/>
              <a:headEnd/>
              <a:tailEnd/>
            </a14:hiddenLine>
          </a:ext>
        </a:extLst>
      </cdr:spPr>
      <cdr:txBody>
        <a:bodyPr xmlns:a="http://schemas.openxmlformats.org/drawingml/2006/main" vertOverflow="clip" vert="vert270" wrap="square" lIns="0" tIns="45720" rIns="0" bIns="45720" anchor="ctr" upright="1"/>
        <a:lstStyle xmlns:a="http://schemas.openxmlformats.org/drawingml/2006/main"/>
        <a:p xmlns:a="http://schemas.openxmlformats.org/drawingml/2006/main">
          <a:pPr algn="l" rtl="0">
            <a:defRPr sz="1000"/>
          </a:pPr>
          <a:r>
            <a:rPr lang="en-US" sz="1000" b="0" i="0" u="none" strike="noStrike" baseline="0" dirty="0">
              <a:solidFill>
                <a:srgbClr val="000000"/>
              </a:solidFill>
              <a:latin typeface="Arial"/>
              <a:cs typeface="Arial"/>
            </a:rPr>
            <a:t>Earth Policy Institute - www.earth-policy.org                                  </a:t>
          </a:r>
        </a:p>
      </cdr:txBody>
    </cdr:sp>
  </cdr:relSizeAnchor>
</c:userShapes>
</file>

<file path=ppt/drawings/drawing9.xml><?xml version="1.0" encoding="utf-8"?>
<c:userShapes xmlns:c="http://schemas.openxmlformats.org/drawingml/2006/chart">
  <cdr:relSizeAnchor xmlns:cdr="http://schemas.openxmlformats.org/drawingml/2006/chartDrawing">
    <cdr:from>
      <cdr:x>0.9434</cdr:x>
      <cdr:y>0.12775</cdr:y>
    </cdr:from>
    <cdr:to>
      <cdr:x>0.9935</cdr:x>
      <cdr:y>0.86475</cdr:y>
    </cdr:to>
    <cdr:sp macro="" textlink="">
      <cdr:nvSpPr>
        <cdr:cNvPr id="6149" name="Text Box 5"/>
        <cdr:cNvSpPr txBox="1">
          <a:spLocks xmlns:a="http://schemas.openxmlformats.org/drawingml/2006/main" noChangeArrowheads="1"/>
        </cdr:cNvSpPr>
      </cdr:nvSpPr>
      <cdr:spPr bwMode="auto">
        <a:xfrm xmlns:a="http://schemas.openxmlformats.org/drawingml/2006/main">
          <a:off x="3810000" y="578192"/>
          <a:ext cx="202349" cy="3335635"/>
        </a:xfrm>
        <a:prstGeom xmlns:a="http://schemas.openxmlformats.org/drawingml/2006/main" prst="rect">
          <a:avLst/>
        </a:prstGeom>
        <a:noFill xmlns:a="http://schemas.openxmlformats.org/drawingml/2006/main"/>
        <a:ln xmlns:a="http://schemas.openxmlformats.org/drawingml/2006/main">
          <a:noFill/>
        </a:ln>
        <a:extLst xmlns:a="http://schemas.openxmlformats.org/drawingml/2006/main">
          <a:ext uri="{909E8E84-426E-40DD-AFC4-6F175D3DCCD1}">
            <a14:hiddenFill xmlns:a14="http://schemas.microsoft.com/office/drawing/2010/main">
              <a:solidFill>
                <a:srgbClr xmlns:mc="http://schemas.openxmlformats.org/markup-compatibility/2006" val="FFFFFF" mc:Ignorable="a14" a14:legacySpreadsheetColorIndex="65"/>
              </a:solidFill>
            </a14:hiddenFill>
          </a:ext>
          <a:ext uri="{91240B29-F687-4F45-9708-019B960494DF}">
            <a14:hiddenLine xmlns:a14="http://schemas.microsoft.com/office/drawing/2010/main" w="9525">
              <a:solidFill>
                <a:srgbClr xmlns:mc="http://schemas.openxmlformats.org/markup-compatibility/2006" val="000000" mc:Ignorable="a14" a14:legacySpreadsheetColorIndex="64"/>
              </a:solidFill>
              <a:miter lim="800000"/>
              <a:headEnd/>
              <a:tailEnd/>
            </a14:hiddenLine>
          </a:ext>
        </a:extLst>
      </cdr:spPr>
      <cdr:txBody>
        <a:bodyPr xmlns:a="http://schemas.openxmlformats.org/drawingml/2006/main" vertOverflow="clip" vert="vert270" wrap="square" lIns="0" tIns="45720" rIns="0" bIns="45720" anchor="b" upright="1"/>
        <a:lstStyle xmlns:a="http://schemas.openxmlformats.org/drawingml/2006/main"/>
        <a:p xmlns:a="http://schemas.openxmlformats.org/drawingml/2006/main">
          <a:pPr algn="l" rtl="0">
            <a:defRPr sz="1000"/>
          </a:pPr>
          <a:r>
            <a:rPr lang="en-US" sz="1000" b="0" i="0" u="none" strike="noStrike" baseline="0" dirty="0">
              <a:solidFill>
                <a:srgbClr val="000000"/>
              </a:solidFill>
              <a:latin typeface="Arial"/>
              <a:cs typeface="Arial"/>
            </a:rPr>
            <a:t>Earth Policy Institute - www.earth-policy.org                                  </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5455"/>
          </a:xfrm>
          <a:prstGeom prst="rect">
            <a:avLst/>
          </a:prstGeom>
        </p:spPr>
        <p:txBody>
          <a:bodyPr vert="horz" lIns="92446" tIns="46223" rIns="92446" bIns="46223" rtlCol="0"/>
          <a:lstStyle>
            <a:lvl1pPr algn="l">
              <a:defRPr sz="1200"/>
            </a:lvl1pPr>
          </a:lstStyle>
          <a:p>
            <a:endParaRPr lang="en-US"/>
          </a:p>
        </p:txBody>
      </p:sp>
      <p:sp>
        <p:nvSpPr>
          <p:cNvPr id="3" name="Date Placeholder 2"/>
          <p:cNvSpPr>
            <a:spLocks noGrp="1"/>
          </p:cNvSpPr>
          <p:nvPr>
            <p:ph type="dt" sz="quarter" idx="1"/>
          </p:nvPr>
        </p:nvSpPr>
        <p:spPr>
          <a:xfrm>
            <a:off x="3978132" y="0"/>
            <a:ext cx="3043343" cy="465455"/>
          </a:xfrm>
          <a:prstGeom prst="rect">
            <a:avLst/>
          </a:prstGeom>
        </p:spPr>
        <p:txBody>
          <a:bodyPr vert="horz" lIns="92446" tIns="46223" rIns="92446" bIns="46223" rtlCol="0"/>
          <a:lstStyle>
            <a:lvl1pPr algn="r">
              <a:defRPr sz="1200"/>
            </a:lvl1pPr>
          </a:lstStyle>
          <a:p>
            <a:fld id="{413D7F72-0CBE-41D5-BCC8-575F1AE86A87}" type="datetimeFigureOut">
              <a:rPr lang="en-US" smtClean="0"/>
              <a:t>4/16/2015</a:t>
            </a:fld>
            <a:endParaRPr lang="en-US"/>
          </a:p>
        </p:txBody>
      </p:sp>
      <p:sp>
        <p:nvSpPr>
          <p:cNvPr id="4" name="Footer Placeholder 3"/>
          <p:cNvSpPr>
            <a:spLocks noGrp="1"/>
          </p:cNvSpPr>
          <p:nvPr>
            <p:ph type="ftr" sz="quarter" idx="2"/>
          </p:nvPr>
        </p:nvSpPr>
        <p:spPr>
          <a:xfrm>
            <a:off x="0" y="8842030"/>
            <a:ext cx="3043343" cy="465455"/>
          </a:xfrm>
          <a:prstGeom prst="rect">
            <a:avLst/>
          </a:prstGeom>
        </p:spPr>
        <p:txBody>
          <a:bodyPr vert="horz" lIns="92446" tIns="46223" rIns="92446" bIns="46223" rtlCol="0" anchor="b"/>
          <a:lstStyle>
            <a:lvl1pPr algn="l">
              <a:defRPr sz="1200"/>
            </a:lvl1pPr>
          </a:lstStyle>
          <a:p>
            <a:endParaRPr lang="en-US"/>
          </a:p>
        </p:txBody>
      </p:sp>
      <p:sp>
        <p:nvSpPr>
          <p:cNvPr id="5" name="Slide Number Placeholder 4"/>
          <p:cNvSpPr>
            <a:spLocks noGrp="1"/>
          </p:cNvSpPr>
          <p:nvPr>
            <p:ph type="sldNum" sz="quarter" idx="3"/>
          </p:nvPr>
        </p:nvSpPr>
        <p:spPr>
          <a:xfrm>
            <a:off x="3978132" y="8842030"/>
            <a:ext cx="3043343" cy="465455"/>
          </a:xfrm>
          <a:prstGeom prst="rect">
            <a:avLst/>
          </a:prstGeom>
        </p:spPr>
        <p:txBody>
          <a:bodyPr vert="horz" lIns="92446" tIns="46223" rIns="92446" bIns="46223" rtlCol="0" anchor="b"/>
          <a:lstStyle>
            <a:lvl1pPr algn="r">
              <a:defRPr sz="1200"/>
            </a:lvl1pPr>
          </a:lstStyle>
          <a:p>
            <a:fld id="{C7718999-4A24-4B2C-AA0A-AF6EB166FE75}" type="slidenum">
              <a:rPr lang="en-US" smtClean="0"/>
              <a:t>‹#›</a:t>
            </a:fld>
            <a:endParaRPr lang="en-US"/>
          </a:p>
        </p:txBody>
      </p:sp>
    </p:spTree>
    <p:extLst>
      <p:ext uri="{BB962C8B-B14F-4D97-AF65-F5344CB8AC3E}">
        <p14:creationId xmlns:p14="http://schemas.microsoft.com/office/powerpoint/2010/main" val="127260944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5455"/>
          </a:xfrm>
          <a:prstGeom prst="rect">
            <a:avLst/>
          </a:prstGeom>
        </p:spPr>
        <p:txBody>
          <a:bodyPr vert="horz" lIns="92446" tIns="46223" rIns="92446" bIns="46223" rtlCol="0"/>
          <a:lstStyle>
            <a:lvl1pPr algn="l">
              <a:defRPr sz="1200">
                <a:latin typeface="Arial" panose="020B0604020202020204" pitchFamily="34" charset="0"/>
              </a:defRPr>
            </a:lvl1pPr>
          </a:lstStyle>
          <a:p>
            <a:endParaRPr lang="en-US" dirty="0"/>
          </a:p>
        </p:txBody>
      </p:sp>
      <p:sp>
        <p:nvSpPr>
          <p:cNvPr id="3" name="Date Placeholder 2"/>
          <p:cNvSpPr>
            <a:spLocks noGrp="1"/>
          </p:cNvSpPr>
          <p:nvPr>
            <p:ph type="dt" idx="1"/>
          </p:nvPr>
        </p:nvSpPr>
        <p:spPr>
          <a:xfrm>
            <a:off x="3978132" y="0"/>
            <a:ext cx="3043343" cy="465455"/>
          </a:xfrm>
          <a:prstGeom prst="rect">
            <a:avLst/>
          </a:prstGeom>
        </p:spPr>
        <p:txBody>
          <a:bodyPr vert="horz" lIns="92446" tIns="46223" rIns="92446" bIns="46223" rtlCol="0"/>
          <a:lstStyle>
            <a:lvl1pPr algn="r">
              <a:defRPr sz="1200">
                <a:latin typeface="Arial" panose="020B0604020202020204" pitchFamily="34" charset="0"/>
              </a:defRPr>
            </a:lvl1pPr>
          </a:lstStyle>
          <a:p>
            <a:fld id="{30A5E614-9D20-4CB6-9F98-C27744B8C6F6}" type="datetimeFigureOut">
              <a:rPr lang="en-US" smtClean="0"/>
              <a:pPr/>
              <a:t>4/16/2015</a:t>
            </a:fld>
            <a:endParaRPr lang="en-US" dirty="0"/>
          </a:p>
        </p:txBody>
      </p:sp>
      <p:sp>
        <p:nvSpPr>
          <p:cNvPr id="4" name="Slide Image Placeholder 3"/>
          <p:cNvSpPr>
            <a:spLocks noGrp="1" noRot="1" noChangeAspect="1"/>
          </p:cNvSpPr>
          <p:nvPr>
            <p:ph type="sldImg" idx="2"/>
          </p:nvPr>
        </p:nvSpPr>
        <p:spPr>
          <a:xfrm>
            <a:off x="1184275" y="698500"/>
            <a:ext cx="4654550" cy="3490913"/>
          </a:xfrm>
          <a:prstGeom prst="rect">
            <a:avLst/>
          </a:prstGeom>
          <a:noFill/>
          <a:ln w="12700">
            <a:solidFill>
              <a:prstClr val="black"/>
            </a:solidFill>
          </a:ln>
        </p:spPr>
        <p:txBody>
          <a:bodyPr vert="horz" lIns="92446" tIns="46223" rIns="92446" bIns="46223" rtlCol="0" anchor="ctr"/>
          <a:lstStyle/>
          <a:p>
            <a:endParaRPr lang="en-US" dirty="0"/>
          </a:p>
        </p:txBody>
      </p:sp>
      <p:sp>
        <p:nvSpPr>
          <p:cNvPr id="5" name="Notes Placeholder 4"/>
          <p:cNvSpPr>
            <a:spLocks noGrp="1"/>
          </p:cNvSpPr>
          <p:nvPr>
            <p:ph type="body" sz="quarter" idx="3"/>
          </p:nvPr>
        </p:nvSpPr>
        <p:spPr>
          <a:xfrm>
            <a:off x="702310" y="4421823"/>
            <a:ext cx="5618480" cy="4189095"/>
          </a:xfrm>
          <a:prstGeom prst="rect">
            <a:avLst/>
          </a:prstGeom>
        </p:spPr>
        <p:txBody>
          <a:bodyPr vert="horz" lIns="92446" tIns="46223" rIns="92446" bIns="46223" rtlCol="0"/>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Footer Placeholder 5"/>
          <p:cNvSpPr>
            <a:spLocks noGrp="1"/>
          </p:cNvSpPr>
          <p:nvPr>
            <p:ph type="ftr" sz="quarter" idx="4"/>
          </p:nvPr>
        </p:nvSpPr>
        <p:spPr>
          <a:xfrm>
            <a:off x="0" y="8842030"/>
            <a:ext cx="3043343" cy="465455"/>
          </a:xfrm>
          <a:prstGeom prst="rect">
            <a:avLst/>
          </a:prstGeom>
        </p:spPr>
        <p:txBody>
          <a:bodyPr vert="horz" lIns="92446" tIns="46223" rIns="92446" bIns="46223" rtlCol="0" anchor="b"/>
          <a:lstStyle>
            <a:lvl1pPr algn="l">
              <a:defRPr sz="1200">
                <a:latin typeface="Arial" panose="020B0604020202020204" pitchFamily="34" charset="0"/>
              </a:defRPr>
            </a:lvl1pPr>
          </a:lstStyle>
          <a:p>
            <a:endParaRPr lang="en-US" dirty="0"/>
          </a:p>
        </p:txBody>
      </p:sp>
      <p:sp>
        <p:nvSpPr>
          <p:cNvPr id="7" name="Slide Number Placeholder 6"/>
          <p:cNvSpPr>
            <a:spLocks noGrp="1"/>
          </p:cNvSpPr>
          <p:nvPr>
            <p:ph type="sldNum" sz="quarter" idx="5"/>
          </p:nvPr>
        </p:nvSpPr>
        <p:spPr>
          <a:xfrm>
            <a:off x="3978132" y="8842030"/>
            <a:ext cx="3043343" cy="465455"/>
          </a:xfrm>
          <a:prstGeom prst="rect">
            <a:avLst/>
          </a:prstGeom>
        </p:spPr>
        <p:txBody>
          <a:bodyPr vert="horz" lIns="92446" tIns="46223" rIns="92446" bIns="46223" rtlCol="0" anchor="b"/>
          <a:lstStyle>
            <a:lvl1pPr algn="r">
              <a:defRPr sz="1200">
                <a:latin typeface="Arial" panose="020B0604020202020204" pitchFamily="34" charset="0"/>
              </a:defRPr>
            </a:lvl1pPr>
          </a:lstStyle>
          <a:p>
            <a:fld id="{57F94000-32B7-40B0-B467-C1E2621ED685}" type="slidenum">
              <a:rPr lang="en-US" smtClean="0"/>
              <a:pPr/>
              <a:t>‹#›</a:t>
            </a:fld>
            <a:endParaRPr lang="en-US" dirty="0"/>
          </a:p>
        </p:txBody>
      </p:sp>
    </p:spTree>
    <p:extLst>
      <p:ext uri="{BB962C8B-B14F-4D97-AF65-F5344CB8AC3E}">
        <p14:creationId xmlns:p14="http://schemas.microsoft.com/office/powerpoint/2010/main" val="18083667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Arial" panose="020B0604020202020204" pitchFamily="34" charset="0"/>
        <a:ea typeface="+mn-ea"/>
        <a:cs typeface="+mn-cs"/>
      </a:defRPr>
    </a:lvl1pPr>
    <a:lvl2pPr marL="457200" algn="l" defTabSz="914400" rtl="0" eaLnBrk="1" latinLnBrk="0" hangingPunct="1">
      <a:defRPr sz="1200" kern="1200">
        <a:solidFill>
          <a:schemeClr val="tx1"/>
        </a:solidFill>
        <a:latin typeface="Arial" panose="020B0604020202020204" pitchFamily="34" charset="0"/>
        <a:ea typeface="+mn-ea"/>
        <a:cs typeface="+mn-cs"/>
      </a:defRPr>
    </a:lvl2pPr>
    <a:lvl3pPr marL="914400" algn="l" defTabSz="914400" rtl="0" eaLnBrk="1" latinLnBrk="0" hangingPunct="1">
      <a:defRPr sz="1200" kern="1200">
        <a:solidFill>
          <a:schemeClr val="tx1"/>
        </a:solidFill>
        <a:latin typeface="Arial" panose="020B0604020202020204" pitchFamily="34" charset="0"/>
        <a:ea typeface="+mn-ea"/>
        <a:cs typeface="+mn-cs"/>
      </a:defRPr>
    </a:lvl3pPr>
    <a:lvl4pPr marL="1371600" algn="l" defTabSz="914400" rtl="0" eaLnBrk="1" latinLnBrk="0" hangingPunct="1">
      <a:defRPr sz="1200" kern="1200">
        <a:solidFill>
          <a:schemeClr val="tx1"/>
        </a:solidFill>
        <a:latin typeface="Arial" panose="020B0604020202020204" pitchFamily="34" charset="0"/>
        <a:ea typeface="+mn-ea"/>
        <a:cs typeface="+mn-cs"/>
      </a:defRPr>
    </a:lvl4pPr>
    <a:lvl5pPr marL="1828800" algn="l" defTabSz="914400" rtl="0" eaLnBrk="1" latinLnBrk="0" hangingPunct="1">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7F94000-32B7-40B0-B467-C1E2621ED685}" type="slidenum">
              <a:rPr lang="en-US" smtClean="0"/>
              <a:t>1</a:t>
            </a:fld>
            <a:endParaRPr lang="en-US"/>
          </a:p>
        </p:txBody>
      </p:sp>
    </p:spTree>
    <p:extLst>
      <p:ext uri="{BB962C8B-B14F-4D97-AF65-F5344CB8AC3E}">
        <p14:creationId xmlns:p14="http://schemas.microsoft.com/office/powerpoint/2010/main" val="38284799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7F94000-32B7-40B0-B467-C1E2621ED685}" type="slidenum">
              <a:rPr lang="en-US" smtClean="0"/>
              <a:pPr/>
              <a:t>10</a:t>
            </a:fld>
            <a:endParaRPr lang="en-US" dirty="0"/>
          </a:p>
        </p:txBody>
      </p:sp>
    </p:spTree>
    <p:extLst>
      <p:ext uri="{BB962C8B-B14F-4D97-AF65-F5344CB8AC3E}">
        <p14:creationId xmlns:p14="http://schemas.microsoft.com/office/powerpoint/2010/main" val="41654250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7F94000-32B7-40B0-B467-C1E2621ED685}" type="slidenum">
              <a:rPr lang="en-US" smtClean="0"/>
              <a:pPr/>
              <a:t>11</a:t>
            </a:fld>
            <a:endParaRPr lang="en-US" dirty="0"/>
          </a:p>
        </p:txBody>
      </p:sp>
    </p:spTree>
    <p:extLst>
      <p:ext uri="{BB962C8B-B14F-4D97-AF65-F5344CB8AC3E}">
        <p14:creationId xmlns:p14="http://schemas.microsoft.com/office/powerpoint/2010/main" val="1396360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D10E201-A59C-4E6C-AE7A-741DB75C312B}" type="slidenum">
              <a:rPr lang="en-US" smtClean="0"/>
              <a:t>12</a:t>
            </a:fld>
            <a:endParaRPr lang="en-US"/>
          </a:p>
        </p:txBody>
      </p:sp>
    </p:spTree>
    <p:extLst>
      <p:ext uri="{BB962C8B-B14F-4D97-AF65-F5344CB8AC3E}">
        <p14:creationId xmlns:p14="http://schemas.microsoft.com/office/powerpoint/2010/main" val="13448858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D10E201-A59C-4E6C-AE7A-741DB75C312B}" type="slidenum">
              <a:rPr lang="en-US" smtClean="0"/>
              <a:t>13</a:t>
            </a:fld>
            <a:endParaRPr lang="en-US"/>
          </a:p>
        </p:txBody>
      </p:sp>
    </p:spTree>
    <p:extLst>
      <p:ext uri="{BB962C8B-B14F-4D97-AF65-F5344CB8AC3E}">
        <p14:creationId xmlns:p14="http://schemas.microsoft.com/office/powerpoint/2010/main" val="4797240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5D10E201-A59C-4E6C-AE7A-741DB75C312B}" type="slidenum">
              <a:rPr lang="en-US" smtClean="0"/>
              <a:t>14</a:t>
            </a:fld>
            <a:endParaRPr lang="en-US"/>
          </a:p>
        </p:txBody>
      </p:sp>
    </p:spTree>
    <p:extLst>
      <p:ext uri="{BB962C8B-B14F-4D97-AF65-F5344CB8AC3E}">
        <p14:creationId xmlns:p14="http://schemas.microsoft.com/office/powerpoint/2010/main" val="30450031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7F94000-32B7-40B0-B467-C1E2621ED685}" type="slidenum">
              <a:rPr lang="en-US" smtClean="0"/>
              <a:pPr/>
              <a:t>15</a:t>
            </a:fld>
            <a:endParaRPr lang="en-US" dirty="0"/>
          </a:p>
        </p:txBody>
      </p:sp>
    </p:spTree>
    <p:extLst>
      <p:ext uri="{BB962C8B-B14F-4D97-AF65-F5344CB8AC3E}">
        <p14:creationId xmlns:p14="http://schemas.microsoft.com/office/powerpoint/2010/main" val="8680306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D10E201-A59C-4E6C-AE7A-741DB75C312B}" type="slidenum">
              <a:rPr lang="en-US" smtClean="0"/>
              <a:t>16</a:t>
            </a:fld>
            <a:endParaRPr lang="en-US"/>
          </a:p>
        </p:txBody>
      </p:sp>
    </p:spTree>
    <p:extLst>
      <p:ext uri="{BB962C8B-B14F-4D97-AF65-F5344CB8AC3E}">
        <p14:creationId xmlns:p14="http://schemas.microsoft.com/office/powerpoint/2010/main" val="3844938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D10E201-A59C-4E6C-AE7A-741DB75C312B}" type="slidenum">
              <a:rPr lang="en-US" smtClean="0"/>
              <a:t>17</a:t>
            </a:fld>
            <a:endParaRPr lang="en-US"/>
          </a:p>
        </p:txBody>
      </p:sp>
    </p:spTree>
    <p:extLst>
      <p:ext uri="{BB962C8B-B14F-4D97-AF65-F5344CB8AC3E}">
        <p14:creationId xmlns:p14="http://schemas.microsoft.com/office/powerpoint/2010/main" val="17230838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D10E201-A59C-4E6C-AE7A-741DB75C312B}" type="slidenum">
              <a:rPr lang="en-US" smtClean="0">
                <a:solidFill>
                  <a:prstClr val="black"/>
                </a:solidFill>
              </a:rPr>
              <a:pPr/>
              <a:t>18</a:t>
            </a:fld>
            <a:endParaRPr lang="en-US">
              <a:solidFill>
                <a:prstClr val="black"/>
              </a:solidFill>
            </a:endParaRPr>
          </a:p>
        </p:txBody>
      </p:sp>
    </p:spTree>
    <p:extLst>
      <p:ext uri="{BB962C8B-B14F-4D97-AF65-F5344CB8AC3E}">
        <p14:creationId xmlns:p14="http://schemas.microsoft.com/office/powerpoint/2010/main" val="51748067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5D10E201-A59C-4E6C-AE7A-741DB75C312B}" type="slidenum">
              <a:rPr lang="en-US" smtClean="0">
                <a:solidFill>
                  <a:prstClr val="black"/>
                </a:solidFill>
              </a:rPr>
              <a:pPr/>
              <a:t>19</a:t>
            </a:fld>
            <a:endParaRPr lang="en-US">
              <a:solidFill>
                <a:prstClr val="black"/>
              </a:solidFill>
            </a:endParaRPr>
          </a:p>
        </p:txBody>
      </p:sp>
    </p:spTree>
    <p:extLst>
      <p:ext uri="{BB962C8B-B14F-4D97-AF65-F5344CB8AC3E}">
        <p14:creationId xmlns:p14="http://schemas.microsoft.com/office/powerpoint/2010/main" val="31156141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7F94000-32B7-40B0-B467-C1E2621ED685}" type="slidenum">
              <a:rPr lang="en-US" smtClean="0"/>
              <a:t>2</a:t>
            </a:fld>
            <a:endParaRPr lang="en-US"/>
          </a:p>
        </p:txBody>
      </p:sp>
    </p:spTree>
    <p:extLst>
      <p:ext uri="{BB962C8B-B14F-4D97-AF65-F5344CB8AC3E}">
        <p14:creationId xmlns:p14="http://schemas.microsoft.com/office/powerpoint/2010/main" val="382847990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D10E201-A59C-4E6C-AE7A-741DB75C312B}" type="slidenum">
              <a:rPr lang="en-US" smtClean="0"/>
              <a:t>20</a:t>
            </a:fld>
            <a:endParaRPr lang="en-US"/>
          </a:p>
        </p:txBody>
      </p:sp>
    </p:spTree>
    <p:extLst>
      <p:ext uri="{BB962C8B-B14F-4D97-AF65-F5344CB8AC3E}">
        <p14:creationId xmlns:p14="http://schemas.microsoft.com/office/powerpoint/2010/main" val="203461528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7F94000-32B7-40B0-B467-C1E2621ED685}" type="slidenum">
              <a:rPr lang="en-US" smtClean="0"/>
              <a:t>21</a:t>
            </a:fld>
            <a:endParaRPr lang="en-US"/>
          </a:p>
        </p:txBody>
      </p:sp>
    </p:spTree>
    <p:extLst>
      <p:ext uri="{BB962C8B-B14F-4D97-AF65-F5344CB8AC3E}">
        <p14:creationId xmlns:p14="http://schemas.microsoft.com/office/powerpoint/2010/main" val="382847990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7F94000-32B7-40B0-B467-C1E2621ED685}" type="slidenum">
              <a:rPr lang="en-US" smtClean="0"/>
              <a:t>22</a:t>
            </a:fld>
            <a:endParaRPr lang="en-US"/>
          </a:p>
        </p:txBody>
      </p:sp>
    </p:spTree>
    <p:extLst>
      <p:ext uri="{BB962C8B-B14F-4D97-AF65-F5344CB8AC3E}">
        <p14:creationId xmlns:p14="http://schemas.microsoft.com/office/powerpoint/2010/main" val="264376020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7F94000-32B7-40B0-B467-C1E2621ED685}" type="slidenum">
              <a:rPr lang="en-US" smtClean="0"/>
              <a:t>23</a:t>
            </a:fld>
            <a:endParaRPr lang="en-US"/>
          </a:p>
        </p:txBody>
      </p:sp>
    </p:spTree>
    <p:extLst>
      <p:ext uri="{BB962C8B-B14F-4D97-AF65-F5344CB8AC3E}">
        <p14:creationId xmlns:p14="http://schemas.microsoft.com/office/powerpoint/2010/main" val="264376020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7F94000-32B7-40B0-B467-C1E2621ED685}" type="slidenum">
              <a:rPr lang="en-US" smtClean="0"/>
              <a:t>24</a:t>
            </a:fld>
            <a:endParaRPr lang="en-US"/>
          </a:p>
        </p:txBody>
      </p:sp>
    </p:spTree>
    <p:extLst>
      <p:ext uri="{BB962C8B-B14F-4D97-AF65-F5344CB8AC3E}">
        <p14:creationId xmlns:p14="http://schemas.microsoft.com/office/powerpoint/2010/main" val="264376020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7F94000-32B7-40B0-B467-C1E2621ED685}" type="slidenum">
              <a:rPr lang="en-US" smtClean="0"/>
              <a:t>25</a:t>
            </a:fld>
            <a:endParaRPr lang="en-US"/>
          </a:p>
        </p:txBody>
      </p:sp>
    </p:spTree>
    <p:extLst>
      <p:ext uri="{BB962C8B-B14F-4D97-AF65-F5344CB8AC3E}">
        <p14:creationId xmlns:p14="http://schemas.microsoft.com/office/powerpoint/2010/main" val="264376020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7F94000-32B7-40B0-B467-C1E2621ED685}" type="slidenum">
              <a:rPr lang="en-US" smtClean="0"/>
              <a:t>26</a:t>
            </a:fld>
            <a:endParaRPr lang="en-US"/>
          </a:p>
        </p:txBody>
      </p:sp>
    </p:spTree>
    <p:extLst>
      <p:ext uri="{BB962C8B-B14F-4D97-AF65-F5344CB8AC3E}">
        <p14:creationId xmlns:p14="http://schemas.microsoft.com/office/powerpoint/2010/main" val="264376020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7F94000-32B7-40B0-B467-C1E2621ED685}" type="slidenum">
              <a:rPr lang="en-US" smtClean="0"/>
              <a:t>27</a:t>
            </a:fld>
            <a:endParaRPr lang="en-US"/>
          </a:p>
        </p:txBody>
      </p:sp>
    </p:spTree>
    <p:extLst>
      <p:ext uri="{BB962C8B-B14F-4D97-AF65-F5344CB8AC3E}">
        <p14:creationId xmlns:p14="http://schemas.microsoft.com/office/powerpoint/2010/main" val="382847990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7F94000-32B7-40B0-B467-C1E2621ED685}" type="slidenum">
              <a:rPr lang="en-US" smtClean="0"/>
              <a:t>28</a:t>
            </a:fld>
            <a:endParaRPr lang="en-US"/>
          </a:p>
        </p:txBody>
      </p:sp>
    </p:spTree>
    <p:extLst>
      <p:ext uri="{BB962C8B-B14F-4D97-AF65-F5344CB8AC3E}">
        <p14:creationId xmlns:p14="http://schemas.microsoft.com/office/powerpoint/2010/main" val="204217577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7F94000-32B7-40B0-B467-C1E2621ED685}" type="slidenum">
              <a:rPr lang="en-US" smtClean="0"/>
              <a:t>29</a:t>
            </a:fld>
            <a:endParaRPr lang="en-US"/>
          </a:p>
        </p:txBody>
      </p:sp>
    </p:spTree>
    <p:extLst>
      <p:ext uri="{BB962C8B-B14F-4D97-AF65-F5344CB8AC3E}">
        <p14:creationId xmlns:p14="http://schemas.microsoft.com/office/powerpoint/2010/main" val="20421757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7F94000-32B7-40B0-B467-C1E2621ED685}" type="slidenum">
              <a:rPr lang="en-US" smtClean="0"/>
              <a:t>3</a:t>
            </a:fld>
            <a:endParaRPr lang="en-US"/>
          </a:p>
        </p:txBody>
      </p:sp>
    </p:spTree>
    <p:extLst>
      <p:ext uri="{BB962C8B-B14F-4D97-AF65-F5344CB8AC3E}">
        <p14:creationId xmlns:p14="http://schemas.microsoft.com/office/powerpoint/2010/main" val="352934120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7F94000-32B7-40B0-B467-C1E2621ED685}" type="slidenum">
              <a:rPr lang="en-US" smtClean="0"/>
              <a:t>30</a:t>
            </a:fld>
            <a:endParaRPr lang="en-US"/>
          </a:p>
        </p:txBody>
      </p:sp>
    </p:spTree>
    <p:extLst>
      <p:ext uri="{BB962C8B-B14F-4D97-AF65-F5344CB8AC3E}">
        <p14:creationId xmlns:p14="http://schemas.microsoft.com/office/powerpoint/2010/main" val="204217577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7F94000-32B7-40B0-B467-C1E2621ED685}" type="slidenum">
              <a:rPr lang="en-US" smtClean="0"/>
              <a:t>31</a:t>
            </a:fld>
            <a:endParaRPr lang="en-US"/>
          </a:p>
        </p:txBody>
      </p:sp>
    </p:spTree>
    <p:extLst>
      <p:ext uri="{BB962C8B-B14F-4D97-AF65-F5344CB8AC3E}">
        <p14:creationId xmlns:p14="http://schemas.microsoft.com/office/powerpoint/2010/main" val="204217577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7F94000-32B7-40B0-B467-C1E2621ED685}" type="slidenum">
              <a:rPr lang="en-US" smtClean="0"/>
              <a:t>32</a:t>
            </a:fld>
            <a:endParaRPr lang="en-US"/>
          </a:p>
        </p:txBody>
      </p:sp>
    </p:spTree>
    <p:extLst>
      <p:ext uri="{BB962C8B-B14F-4D97-AF65-F5344CB8AC3E}">
        <p14:creationId xmlns:p14="http://schemas.microsoft.com/office/powerpoint/2010/main" val="204217577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7F94000-32B7-40B0-B467-C1E2621ED685}" type="slidenum">
              <a:rPr lang="en-US" smtClean="0"/>
              <a:t>33</a:t>
            </a:fld>
            <a:endParaRPr lang="en-US"/>
          </a:p>
        </p:txBody>
      </p:sp>
    </p:spTree>
    <p:extLst>
      <p:ext uri="{BB962C8B-B14F-4D97-AF65-F5344CB8AC3E}">
        <p14:creationId xmlns:p14="http://schemas.microsoft.com/office/powerpoint/2010/main" val="204217577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7F94000-32B7-40B0-B467-C1E2621ED685}" type="slidenum">
              <a:rPr lang="en-US" smtClean="0"/>
              <a:t>34</a:t>
            </a:fld>
            <a:endParaRPr lang="en-US"/>
          </a:p>
        </p:txBody>
      </p:sp>
    </p:spTree>
    <p:extLst>
      <p:ext uri="{BB962C8B-B14F-4D97-AF65-F5344CB8AC3E}">
        <p14:creationId xmlns:p14="http://schemas.microsoft.com/office/powerpoint/2010/main" val="204217577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7F94000-32B7-40B0-B467-C1E2621ED685}" type="slidenum">
              <a:rPr lang="en-US" smtClean="0"/>
              <a:t>35</a:t>
            </a:fld>
            <a:endParaRPr lang="en-US"/>
          </a:p>
        </p:txBody>
      </p:sp>
    </p:spTree>
    <p:extLst>
      <p:ext uri="{BB962C8B-B14F-4D97-AF65-F5344CB8AC3E}">
        <p14:creationId xmlns:p14="http://schemas.microsoft.com/office/powerpoint/2010/main" val="382847990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7F94000-32B7-40B0-B467-C1E2621ED685}" type="slidenum">
              <a:rPr lang="en-US" smtClean="0"/>
              <a:t>36</a:t>
            </a:fld>
            <a:endParaRPr lang="en-US"/>
          </a:p>
        </p:txBody>
      </p:sp>
    </p:spTree>
    <p:extLst>
      <p:ext uri="{BB962C8B-B14F-4D97-AF65-F5344CB8AC3E}">
        <p14:creationId xmlns:p14="http://schemas.microsoft.com/office/powerpoint/2010/main" val="352934120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7F94000-32B7-40B0-B467-C1E2621ED685}" type="slidenum">
              <a:rPr lang="en-US" smtClean="0"/>
              <a:t>37</a:t>
            </a:fld>
            <a:endParaRPr lang="en-US"/>
          </a:p>
        </p:txBody>
      </p:sp>
    </p:spTree>
    <p:extLst>
      <p:ext uri="{BB962C8B-B14F-4D97-AF65-F5344CB8AC3E}">
        <p14:creationId xmlns:p14="http://schemas.microsoft.com/office/powerpoint/2010/main" val="14774438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7F94000-32B7-40B0-B467-C1E2621ED685}" type="slidenum">
              <a:rPr lang="en-US" smtClean="0"/>
              <a:t>38</a:t>
            </a:fld>
            <a:endParaRPr lang="en-US"/>
          </a:p>
        </p:txBody>
      </p:sp>
    </p:spTree>
    <p:extLst>
      <p:ext uri="{BB962C8B-B14F-4D97-AF65-F5344CB8AC3E}">
        <p14:creationId xmlns:p14="http://schemas.microsoft.com/office/powerpoint/2010/main" val="18078101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7F94000-32B7-40B0-B467-C1E2621ED685}" type="slidenum">
              <a:rPr lang="en-US" smtClean="0"/>
              <a:t>39</a:t>
            </a:fld>
            <a:endParaRPr lang="en-US"/>
          </a:p>
        </p:txBody>
      </p:sp>
    </p:spTree>
    <p:extLst>
      <p:ext uri="{BB962C8B-B14F-4D97-AF65-F5344CB8AC3E}">
        <p14:creationId xmlns:p14="http://schemas.microsoft.com/office/powerpoint/2010/main" val="1477443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7F94000-32B7-40B0-B467-C1E2621ED685}" type="slidenum">
              <a:rPr lang="en-US" smtClean="0"/>
              <a:t>4</a:t>
            </a:fld>
            <a:endParaRPr lang="en-US"/>
          </a:p>
        </p:txBody>
      </p:sp>
    </p:spTree>
    <p:extLst>
      <p:ext uri="{BB962C8B-B14F-4D97-AF65-F5344CB8AC3E}">
        <p14:creationId xmlns:p14="http://schemas.microsoft.com/office/powerpoint/2010/main" val="352934120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7F94000-32B7-40B0-B467-C1E2621ED685}" type="slidenum">
              <a:rPr lang="en-US" smtClean="0"/>
              <a:t>40</a:t>
            </a:fld>
            <a:endParaRPr lang="en-US"/>
          </a:p>
        </p:txBody>
      </p:sp>
    </p:spTree>
    <p:extLst>
      <p:ext uri="{BB962C8B-B14F-4D97-AF65-F5344CB8AC3E}">
        <p14:creationId xmlns:p14="http://schemas.microsoft.com/office/powerpoint/2010/main" val="18078101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7F94000-32B7-40B0-B467-C1E2621ED685}" type="slidenum">
              <a:rPr lang="en-US" smtClean="0"/>
              <a:t>41</a:t>
            </a:fld>
            <a:endParaRPr lang="en-US"/>
          </a:p>
        </p:txBody>
      </p:sp>
    </p:spTree>
    <p:extLst>
      <p:ext uri="{BB962C8B-B14F-4D97-AF65-F5344CB8AC3E}">
        <p14:creationId xmlns:p14="http://schemas.microsoft.com/office/powerpoint/2010/main" val="253929145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7F94000-32B7-40B0-B467-C1E2621ED685}" type="slidenum">
              <a:rPr lang="en-US" smtClean="0"/>
              <a:t>42</a:t>
            </a:fld>
            <a:endParaRPr lang="en-US"/>
          </a:p>
        </p:txBody>
      </p:sp>
    </p:spTree>
    <p:extLst>
      <p:ext uri="{BB962C8B-B14F-4D97-AF65-F5344CB8AC3E}">
        <p14:creationId xmlns:p14="http://schemas.microsoft.com/office/powerpoint/2010/main" val="382847990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7F94000-32B7-40B0-B467-C1E2621ED685}" type="slidenum">
              <a:rPr lang="en-US" smtClean="0"/>
              <a:t>43</a:t>
            </a:fld>
            <a:endParaRPr lang="en-US"/>
          </a:p>
        </p:txBody>
      </p:sp>
    </p:spTree>
    <p:extLst>
      <p:ext uri="{BB962C8B-B14F-4D97-AF65-F5344CB8AC3E}">
        <p14:creationId xmlns:p14="http://schemas.microsoft.com/office/powerpoint/2010/main" val="321266095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7F94000-32B7-40B0-B467-C1E2621ED685}" type="slidenum">
              <a:rPr lang="en-US" smtClean="0"/>
              <a:t>44</a:t>
            </a:fld>
            <a:endParaRPr lang="en-US"/>
          </a:p>
        </p:txBody>
      </p:sp>
    </p:spTree>
    <p:extLst>
      <p:ext uri="{BB962C8B-B14F-4D97-AF65-F5344CB8AC3E}">
        <p14:creationId xmlns:p14="http://schemas.microsoft.com/office/powerpoint/2010/main" val="321266095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7F94000-32B7-40B0-B467-C1E2621ED685}" type="slidenum">
              <a:rPr lang="en-US" smtClean="0"/>
              <a:t>45</a:t>
            </a:fld>
            <a:endParaRPr lang="en-US"/>
          </a:p>
        </p:txBody>
      </p:sp>
    </p:spTree>
    <p:extLst>
      <p:ext uri="{BB962C8B-B14F-4D97-AF65-F5344CB8AC3E}">
        <p14:creationId xmlns:p14="http://schemas.microsoft.com/office/powerpoint/2010/main" val="321266095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7F94000-32B7-40B0-B467-C1E2621ED685}" type="slidenum">
              <a:rPr lang="en-US" smtClean="0"/>
              <a:t>46</a:t>
            </a:fld>
            <a:endParaRPr lang="en-US"/>
          </a:p>
        </p:txBody>
      </p:sp>
    </p:spTree>
    <p:extLst>
      <p:ext uri="{BB962C8B-B14F-4D97-AF65-F5344CB8AC3E}">
        <p14:creationId xmlns:p14="http://schemas.microsoft.com/office/powerpoint/2010/main" val="321266095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7F94000-32B7-40B0-B467-C1E2621ED685}" type="slidenum">
              <a:rPr lang="en-US" smtClean="0"/>
              <a:t>47</a:t>
            </a:fld>
            <a:endParaRPr lang="en-US"/>
          </a:p>
        </p:txBody>
      </p:sp>
    </p:spTree>
    <p:extLst>
      <p:ext uri="{BB962C8B-B14F-4D97-AF65-F5344CB8AC3E}">
        <p14:creationId xmlns:p14="http://schemas.microsoft.com/office/powerpoint/2010/main" val="382847990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7F94000-32B7-40B0-B467-C1E2621ED685}" type="slidenum">
              <a:rPr lang="en-US" smtClean="0">
                <a:solidFill>
                  <a:prstClr val="black"/>
                </a:solidFill>
              </a:rPr>
              <a:pPr/>
              <a:t>48</a:t>
            </a:fld>
            <a:endParaRPr lang="en-US" dirty="0">
              <a:solidFill>
                <a:prstClr val="black"/>
              </a:solidFill>
            </a:endParaRPr>
          </a:p>
        </p:txBody>
      </p:sp>
    </p:spTree>
    <p:extLst>
      <p:ext uri="{BB962C8B-B14F-4D97-AF65-F5344CB8AC3E}">
        <p14:creationId xmlns:p14="http://schemas.microsoft.com/office/powerpoint/2010/main" val="211889217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7F94000-32B7-40B0-B467-C1E2621ED685}" type="slidenum">
              <a:rPr lang="en-US" smtClean="0"/>
              <a:t>49</a:t>
            </a:fld>
            <a:endParaRPr lang="en-US" dirty="0"/>
          </a:p>
        </p:txBody>
      </p:sp>
    </p:spTree>
    <p:extLst>
      <p:ext uri="{BB962C8B-B14F-4D97-AF65-F5344CB8AC3E}">
        <p14:creationId xmlns:p14="http://schemas.microsoft.com/office/powerpoint/2010/main" val="21188921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D10E201-A59C-4E6C-AE7A-741DB75C312B}" type="slidenum">
              <a:rPr lang="en-US" smtClean="0"/>
              <a:t>5</a:t>
            </a:fld>
            <a:endParaRPr lang="en-US"/>
          </a:p>
        </p:txBody>
      </p:sp>
    </p:spTree>
    <p:extLst>
      <p:ext uri="{BB962C8B-B14F-4D97-AF65-F5344CB8AC3E}">
        <p14:creationId xmlns:p14="http://schemas.microsoft.com/office/powerpoint/2010/main" val="119745573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955CAF2-24F4-41E2-AEDD-1AB35A98EF22}" type="slidenum">
              <a:rPr lang="en-US" smtClean="0"/>
              <a:t>50</a:t>
            </a:fld>
            <a:endParaRPr lang="en-US" dirty="0"/>
          </a:p>
        </p:txBody>
      </p:sp>
    </p:spTree>
    <p:extLst>
      <p:ext uri="{BB962C8B-B14F-4D97-AF65-F5344CB8AC3E}">
        <p14:creationId xmlns:p14="http://schemas.microsoft.com/office/powerpoint/2010/main" val="323776677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955CAF2-24F4-41E2-AEDD-1AB35A98EF22}" type="slidenum">
              <a:rPr lang="en-US" smtClean="0"/>
              <a:t>51</a:t>
            </a:fld>
            <a:endParaRPr lang="en-US" dirty="0"/>
          </a:p>
        </p:txBody>
      </p:sp>
    </p:spTree>
    <p:extLst>
      <p:ext uri="{BB962C8B-B14F-4D97-AF65-F5344CB8AC3E}">
        <p14:creationId xmlns:p14="http://schemas.microsoft.com/office/powerpoint/2010/main" val="20375173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955CAF2-24F4-41E2-AEDD-1AB35A98EF22}" type="slidenum">
              <a:rPr lang="en-US" smtClean="0"/>
              <a:t>52</a:t>
            </a:fld>
            <a:endParaRPr lang="en-US" dirty="0"/>
          </a:p>
        </p:txBody>
      </p:sp>
    </p:spTree>
    <p:extLst>
      <p:ext uri="{BB962C8B-B14F-4D97-AF65-F5344CB8AC3E}">
        <p14:creationId xmlns:p14="http://schemas.microsoft.com/office/powerpoint/2010/main" val="90182534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7F94000-32B7-40B0-B467-C1E2621ED685}" type="slidenum">
              <a:rPr lang="en-US" smtClean="0"/>
              <a:pPr/>
              <a:t>53</a:t>
            </a:fld>
            <a:endParaRPr lang="en-US" dirty="0"/>
          </a:p>
        </p:txBody>
      </p:sp>
    </p:spTree>
    <p:extLst>
      <p:ext uri="{BB962C8B-B14F-4D97-AF65-F5344CB8AC3E}">
        <p14:creationId xmlns:p14="http://schemas.microsoft.com/office/powerpoint/2010/main" val="64385951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D10E201-A59C-4E6C-AE7A-741DB75C312B}" type="slidenum">
              <a:rPr lang="en-US" smtClean="0"/>
              <a:t>54</a:t>
            </a:fld>
            <a:endParaRPr lang="en-US"/>
          </a:p>
        </p:txBody>
      </p:sp>
    </p:spTree>
    <p:extLst>
      <p:ext uri="{BB962C8B-B14F-4D97-AF65-F5344CB8AC3E}">
        <p14:creationId xmlns:p14="http://schemas.microsoft.com/office/powerpoint/2010/main" val="229661703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D10E201-A59C-4E6C-AE7A-741DB75C312B}" type="slidenum">
              <a:rPr lang="en-US" smtClean="0"/>
              <a:t>55</a:t>
            </a:fld>
            <a:endParaRPr lang="en-US"/>
          </a:p>
        </p:txBody>
      </p:sp>
    </p:spTree>
    <p:extLst>
      <p:ext uri="{BB962C8B-B14F-4D97-AF65-F5344CB8AC3E}">
        <p14:creationId xmlns:p14="http://schemas.microsoft.com/office/powerpoint/2010/main" val="17168218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D10E201-A59C-4E6C-AE7A-741DB75C312B}" type="slidenum">
              <a:rPr lang="en-US" smtClean="0"/>
              <a:t>56</a:t>
            </a:fld>
            <a:endParaRPr lang="en-US"/>
          </a:p>
        </p:txBody>
      </p:sp>
    </p:spTree>
    <p:extLst>
      <p:ext uri="{BB962C8B-B14F-4D97-AF65-F5344CB8AC3E}">
        <p14:creationId xmlns:p14="http://schemas.microsoft.com/office/powerpoint/2010/main" val="229661703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57F94000-32B7-40B0-B467-C1E2621ED685}" type="slidenum">
              <a:rPr lang="en-US" smtClean="0"/>
              <a:pPr/>
              <a:t>57</a:t>
            </a:fld>
            <a:endParaRPr lang="en-US" dirty="0"/>
          </a:p>
        </p:txBody>
      </p:sp>
    </p:spTree>
    <p:extLst>
      <p:ext uri="{BB962C8B-B14F-4D97-AF65-F5344CB8AC3E}">
        <p14:creationId xmlns:p14="http://schemas.microsoft.com/office/powerpoint/2010/main" val="174404821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D10E201-A59C-4E6C-AE7A-741DB75C312B}" type="slidenum">
              <a:rPr lang="en-US" smtClean="0"/>
              <a:t>58</a:t>
            </a:fld>
            <a:endParaRPr lang="en-US"/>
          </a:p>
        </p:txBody>
      </p:sp>
    </p:spTree>
    <p:extLst>
      <p:ext uri="{BB962C8B-B14F-4D97-AF65-F5344CB8AC3E}">
        <p14:creationId xmlns:p14="http://schemas.microsoft.com/office/powerpoint/2010/main" val="80876502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D10E201-A59C-4E6C-AE7A-741DB75C312B}" type="slidenum">
              <a:rPr lang="en-US" smtClean="0"/>
              <a:t>59</a:t>
            </a:fld>
            <a:endParaRPr lang="en-US"/>
          </a:p>
        </p:txBody>
      </p:sp>
    </p:spTree>
    <p:extLst>
      <p:ext uri="{BB962C8B-B14F-4D97-AF65-F5344CB8AC3E}">
        <p14:creationId xmlns:p14="http://schemas.microsoft.com/office/powerpoint/2010/main" val="40397581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D10E201-A59C-4E6C-AE7A-741DB75C312B}" type="slidenum">
              <a:rPr lang="en-US" smtClean="0">
                <a:solidFill>
                  <a:prstClr val="black"/>
                </a:solidFill>
              </a:rPr>
              <a:pPr/>
              <a:t>6</a:t>
            </a:fld>
            <a:endParaRPr lang="en-US">
              <a:solidFill>
                <a:prstClr val="black"/>
              </a:solidFill>
            </a:endParaRPr>
          </a:p>
        </p:txBody>
      </p:sp>
    </p:spTree>
    <p:extLst>
      <p:ext uri="{BB962C8B-B14F-4D97-AF65-F5344CB8AC3E}">
        <p14:creationId xmlns:p14="http://schemas.microsoft.com/office/powerpoint/2010/main" val="38449383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7F94000-32B7-40B0-B467-C1E2621ED685}" type="slidenum">
              <a:rPr lang="en-US" smtClean="0"/>
              <a:pPr/>
              <a:t>60</a:t>
            </a:fld>
            <a:endParaRPr lang="en-US" dirty="0"/>
          </a:p>
        </p:txBody>
      </p:sp>
    </p:spTree>
    <p:extLst>
      <p:ext uri="{BB962C8B-B14F-4D97-AF65-F5344CB8AC3E}">
        <p14:creationId xmlns:p14="http://schemas.microsoft.com/office/powerpoint/2010/main" val="29536659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7F94000-32B7-40B0-B467-C1E2621ED685}" type="slidenum">
              <a:rPr lang="en-US" smtClean="0"/>
              <a:pPr/>
              <a:t>61</a:t>
            </a:fld>
            <a:endParaRPr lang="en-US" dirty="0"/>
          </a:p>
        </p:txBody>
      </p:sp>
    </p:spTree>
    <p:extLst>
      <p:ext uri="{BB962C8B-B14F-4D97-AF65-F5344CB8AC3E}">
        <p14:creationId xmlns:p14="http://schemas.microsoft.com/office/powerpoint/2010/main" val="29536659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7F94000-32B7-40B0-B467-C1E2621ED685}" type="slidenum">
              <a:rPr lang="en-US" smtClean="0"/>
              <a:pPr/>
              <a:t>62</a:t>
            </a:fld>
            <a:endParaRPr lang="en-US" dirty="0"/>
          </a:p>
        </p:txBody>
      </p:sp>
    </p:spTree>
    <p:extLst>
      <p:ext uri="{BB962C8B-B14F-4D97-AF65-F5344CB8AC3E}">
        <p14:creationId xmlns:p14="http://schemas.microsoft.com/office/powerpoint/2010/main" val="29536659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sym typeface="Wingdings" panose="05000000000000000000" pitchFamily="2" charset="2"/>
            </a:endParaRPr>
          </a:p>
        </p:txBody>
      </p:sp>
      <p:sp>
        <p:nvSpPr>
          <p:cNvPr id="4" name="Slide Number Placeholder 3"/>
          <p:cNvSpPr>
            <a:spLocks noGrp="1"/>
          </p:cNvSpPr>
          <p:nvPr>
            <p:ph type="sldNum" sz="quarter" idx="10"/>
          </p:nvPr>
        </p:nvSpPr>
        <p:spPr/>
        <p:txBody>
          <a:bodyPr/>
          <a:lstStyle/>
          <a:p>
            <a:fld id="{5D10E201-A59C-4E6C-AE7A-741DB75C312B}" type="slidenum">
              <a:rPr lang="en-US" smtClean="0"/>
              <a:t>63</a:t>
            </a:fld>
            <a:endParaRPr lang="en-US"/>
          </a:p>
        </p:txBody>
      </p:sp>
    </p:spTree>
    <p:extLst>
      <p:ext uri="{BB962C8B-B14F-4D97-AF65-F5344CB8AC3E}">
        <p14:creationId xmlns:p14="http://schemas.microsoft.com/office/powerpoint/2010/main" val="412171989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D10E201-A59C-4E6C-AE7A-741DB75C312B}" type="slidenum">
              <a:rPr lang="en-US" smtClean="0"/>
              <a:t>64</a:t>
            </a:fld>
            <a:endParaRPr lang="en-US"/>
          </a:p>
        </p:txBody>
      </p:sp>
    </p:spTree>
    <p:extLst>
      <p:ext uri="{BB962C8B-B14F-4D97-AF65-F5344CB8AC3E}">
        <p14:creationId xmlns:p14="http://schemas.microsoft.com/office/powerpoint/2010/main" val="412171989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D10E201-A59C-4E6C-AE7A-741DB75C312B}" type="slidenum">
              <a:rPr lang="en-US" smtClean="0"/>
              <a:t>65</a:t>
            </a:fld>
            <a:endParaRPr lang="en-US"/>
          </a:p>
        </p:txBody>
      </p:sp>
    </p:spTree>
    <p:extLst>
      <p:ext uri="{BB962C8B-B14F-4D97-AF65-F5344CB8AC3E}">
        <p14:creationId xmlns:p14="http://schemas.microsoft.com/office/powerpoint/2010/main" val="412171989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7F94000-32B7-40B0-B467-C1E2621ED685}" type="slidenum">
              <a:rPr lang="en-US" smtClean="0"/>
              <a:t>66</a:t>
            </a:fld>
            <a:endParaRPr lang="en-US"/>
          </a:p>
        </p:txBody>
      </p:sp>
    </p:spTree>
    <p:extLst>
      <p:ext uri="{BB962C8B-B14F-4D97-AF65-F5344CB8AC3E}">
        <p14:creationId xmlns:p14="http://schemas.microsoft.com/office/powerpoint/2010/main" val="352934120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7F94000-32B7-40B0-B467-C1E2621ED685}" type="slidenum">
              <a:rPr lang="en-US" smtClean="0"/>
              <a:t>67</a:t>
            </a:fld>
            <a:endParaRPr lang="en-US"/>
          </a:p>
        </p:txBody>
      </p:sp>
    </p:spTree>
    <p:extLst>
      <p:ext uri="{BB962C8B-B14F-4D97-AF65-F5344CB8AC3E}">
        <p14:creationId xmlns:p14="http://schemas.microsoft.com/office/powerpoint/2010/main" val="38284799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mn-lt"/>
            </a:endParaRPr>
          </a:p>
        </p:txBody>
      </p:sp>
      <p:sp>
        <p:nvSpPr>
          <p:cNvPr id="4" name="Slide Number Placeholder 3"/>
          <p:cNvSpPr>
            <a:spLocks noGrp="1"/>
          </p:cNvSpPr>
          <p:nvPr>
            <p:ph type="sldNum" sz="quarter" idx="10"/>
          </p:nvPr>
        </p:nvSpPr>
        <p:spPr/>
        <p:txBody>
          <a:bodyPr/>
          <a:lstStyle/>
          <a:p>
            <a:fld id="{5D10E201-A59C-4E6C-AE7A-741DB75C312B}" type="slidenum">
              <a:rPr lang="en-US" smtClean="0"/>
              <a:t>7</a:t>
            </a:fld>
            <a:endParaRPr lang="en-US"/>
          </a:p>
        </p:txBody>
      </p:sp>
    </p:spTree>
    <p:extLst>
      <p:ext uri="{BB962C8B-B14F-4D97-AF65-F5344CB8AC3E}">
        <p14:creationId xmlns:p14="http://schemas.microsoft.com/office/powerpoint/2010/main" val="2289829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D10E201-A59C-4E6C-AE7A-741DB75C312B}" type="slidenum">
              <a:rPr lang="en-US" smtClean="0"/>
              <a:t>8</a:t>
            </a:fld>
            <a:endParaRPr lang="en-US"/>
          </a:p>
        </p:txBody>
      </p:sp>
    </p:spTree>
    <p:extLst>
      <p:ext uri="{BB962C8B-B14F-4D97-AF65-F5344CB8AC3E}">
        <p14:creationId xmlns:p14="http://schemas.microsoft.com/office/powerpoint/2010/main" val="21718182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D10E201-A59C-4E6C-AE7A-741DB75C312B}" type="slidenum">
              <a:rPr lang="en-US" smtClean="0"/>
              <a:t>9</a:t>
            </a:fld>
            <a:endParaRPr lang="en-US"/>
          </a:p>
        </p:txBody>
      </p:sp>
    </p:spTree>
    <p:extLst>
      <p:ext uri="{BB962C8B-B14F-4D97-AF65-F5344CB8AC3E}">
        <p14:creationId xmlns:p14="http://schemas.microsoft.com/office/powerpoint/2010/main" val="14169786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F789644-2EF7-4E5D-9B90-7E07295A7602}" type="datetimeFigureOut">
              <a:rPr lang="en-US" smtClean="0"/>
              <a:t>4/16/2015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09C03E-42FD-4128-B783-11DC699E424A}" type="slidenum">
              <a:rPr lang="en-US" smtClean="0"/>
              <a:t>‹#›</a:t>
            </a:fld>
            <a:endParaRPr lang="en-US"/>
          </a:p>
        </p:txBody>
      </p:sp>
    </p:spTree>
    <p:extLst>
      <p:ext uri="{BB962C8B-B14F-4D97-AF65-F5344CB8AC3E}">
        <p14:creationId xmlns:p14="http://schemas.microsoft.com/office/powerpoint/2010/main" val="569147399"/>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F789644-2EF7-4E5D-9B90-7E07295A7602}" type="datetimeFigureOut">
              <a:rPr lang="en-US" smtClean="0"/>
              <a:t>4/16/2015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09C03E-42FD-4128-B783-11DC699E424A}" type="slidenum">
              <a:rPr lang="en-US" smtClean="0"/>
              <a:t>‹#›</a:t>
            </a:fld>
            <a:endParaRPr lang="en-US"/>
          </a:p>
        </p:txBody>
      </p:sp>
    </p:spTree>
    <p:extLst>
      <p:ext uri="{BB962C8B-B14F-4D97-AF65-F5344CB8AC3E}">
        <p14:creationId xmlns:p14="http://schemas.microsoft.com/office/powerpoint/2010/main" val="8742051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F789644-2EF7-4E5D-9B90-7E07295A7602}" type="datetimeFigureOut">
              <a:rPr lang="en-US" smtClean="0"/>
              <a:t>4/16/2015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09C03E-42FD-4128-B783-11DC699E424A}" type="slidenum">
              <a:rPr lang="en-US" smtClean="0"/>
              <a:t>‹#›</a:t>
            </a:fld>
            <a:endParaRPr lang="en-US"/>
          </a:p>
        </p:txBody>
      </p:sp>
    </p:spTree>
    <p:extLst>
      <p:ext uri="{BB962C8B-B14F-4D97-AF65-F5344CB8AC3E}">
        <p14:creationId xmlns:p14="http://schemas.microsoft.com/office/powerpoint/2010/main" val="26757934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F789644-2EF7-4E5D-9B90-7E07295A7602}" type="datetimeFigureOut">
              <a:rPr lang="en-US" smtClean="0"/>
              <a:t>4/16/2015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09C03E-42FD-4128-B783-11DC699E424A}" type="slidenum">
              <a:rPr lang="en-US" smtClean="0"/>
              <a:t>‹#›</a:t>
            </a:fld>
            <a:endParaRPr lang="en-US"/>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54736"/>
          </a:xfrm>
          <a:prstGeom prst="rect">
            <a:avLst/>
          </a:prstGeom>
        </p:spPr>
      </p:pic>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6327648"/>
            <a:ext cx="9144000" cy="530352"/>
          </a:xfrm>
          <a:prstGeom prst="rect">
            <a:avLst/>
          </a:prstGeom>
        </p:spPr>
      </p:pic>
    </p:spTree>
    <p:extLst>
      <p:ext uri="{BB962C8B-B14F-4D97-AF65-F5344CB8AC3E}">
        <p14:creationId xmlns:p14="http://schemas.microsoft.com/office/powerpoint/2010/main" val="3641365329"/>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F789644-2EF7-4E5D-9B90-7E07295A7602}" type="datetimeFigureOut">
              <a:rPr lang="en-US" smtClean="0"/>
              <a:t>4/16/2015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09C03E-42FD-4128-B783-11DC699E424A}" type="slidenum">
              <a:rPr lang="en-US" smtClean="0"/>
              <a:t>‹#›</a:t>
            </a:fld>
            <a:endParaRPr lang="en-US"/>
          </a:p>
        </p:txBody>
      </p:sp>
    </p:spTree>
    <p:extLst>
      <p:ext uri="{BB962C8B-B14F-4D97-AF65-F5344CB8AC3E}">
        <p14:creationId xmlns:p14="http://schemas.microsoft.com/office/powerpoint/2010/main" val="29839530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F789644-2EF7-4E5D-9B90-7E07295A7602}" type="datetimeFigureOut">
              <a:rPr lang="en-US" smtClean="0"/>
              <a:t>4/16/2015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909C03E-42FD-4128-B783-11DC699E424A}" type="slidenum">
              <a:rPr lang="en-US" smtClean="0"/>
              <a:t>‹#›</a:t>
            </a:fld>
            <a:endParaRPr lang="en-US"/>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54736"/>
          </a:xfrm>
          <a:prstGeom prst="rect">
            <a:avLst/>
          </a:prstGeom>
        </p:spPr>
      </p:pic>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6327648"/>
            <a:ext cx="9144000" cy="530352"/>
          </a:xfrm>
          <a:prstGeom prst="rect">
            <a:avLst/>
          </a:prstGeom>
        </p:spPr>
      </p:pic>
    </p:spTree>
    <p:extLst>
      <p:ext uri="{BB962C8B-B14F-4D97-AF65-F5344CB8AC3E}">
        <p14:creationId xmlns:p14="http://schemas.microsoft.com/office/powerpoint/2010/main" val="9351754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F789644-2EF7-4E5D-9B90-7E07295A7602}" type="datetimeFigureOut">
              <a:rPr lang="en-US" smtClean="0"/>
              <a:t>4/16/2015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909C03E-42FD-4128-B783-11DC699E424A}" type="slidenum">
              <a:rPr lang="en-US" smtClean="0"/>
              <a:t>‹#›</a:t>
            </a:fld>
            <a:endParaRPr lang="en-US"/>
          </a:p>
        </p:txBody>
      </p:sp>
    </p:spTree>
    <p:extLst>
      <p:ext uri="{BB962C8B-B14F-4D97-AF65-F5344CB8AC3E}">
        <p14:creationId xmlns:p14="http://schemas.microsoft.com/office/powerpoint/2010/main" val="41235310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F789644-2EF7-4E5D-9B90-7E07295A7602}" type="datetimeFigureOut">
              <a:rPr lang="en-US" smtClean="0"/>
              <a:t>4/16/2015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909C03E-42FD-4128-B783-11DC699E424A}" type="slidenum">
              <a:rPr lang="en-US" smtClean="0"/>
              <a:t>‹#›</a:t>
            </a:fld>
            <a:endParaRPr lang="en-US"/>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54736"/>
          </a:xfrm>
          <a:prstGeom prst="rect">
            <a:avLst/>
          </a:prstGeom>
        </p:spPr>
      </p:pic>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6327648"/>
            <a:ext cx="9144000" cy="530352"/>
          </a:xfrm>
          <a:prstGeom prst="rect">
            <a:avLst/>
          </a:prstGeom>
        </p:spPr>
      </p:pic>
    </p:spTree>
    <p:extLst>
      <p:ext uri="{BB962C8B-B14F-4D97-AF65-F5344CB8AC3E}">
        <p14:creationId xmlns:p14="http://schemas.microsoft.com/office/powerpoint/2010/main" val="30934640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F789644-2EF7-4E5D-9B90-7E07295A7602}" type="datetimeFigureOut">
              <a:rPr lang="en-US" smtClean="0"/>
              <a:t>4/16/2015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909C03E-42FD-4128-B783-11DC699E424A}" type="slidenum">
              <a:rPr lang="en-US" smtClean="0"/>
              <a:t>‹#›</a:t>
            </a:fld>
            <a:endParaRPr lang="en-US"/>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327648"/>
            <a:ext cx="9144000" cy="530352"/>
          </a:xfrm>
          <a:prstGeom prst="rect">
            <a:avLst/>
          </a:prstGeom>
        </p:spPr>
      </p:pic>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4000" cy="554736"/>
          </a:xfrm>
          <a:prstGeom prst="rect">
            <a:avLst/>
          </a:prstGeom>
        </p:spPr>
      </p:pic>
    </p:spTree>
    <p:extLst>
      <p:ext uri="{BB962C8B-B14F-4D97-AF65-F5344CB8AC3E}">
        <p14:creationId xmlns:p14="http://schemas.microsoft.com/office/powerpoint/2010/main" val="242357523"/>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F789644-2EF7-4E5D-9B90-7E07295A7602}" type="datetimeFigureOut">
              <a:rPr lang="en-US" smtClean="0"/>
              <a:t>4/16/2015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909C03E-42FD-4128-B783-11DC699E424A}" type="slidenum">
              <a:rPr lang="en-US" smtClean="0"/>
              <a:t>‹#›</a:t>
            </a:fld>
            <a:endParaRPr lang="en-US"/>
          </a:p>
        </p:txBody>
      </p:sp>
    </p:spTree>
    <p:extLst>
      <p:ext uri="{BB962C8B-B14F-4D97-AF65-F5344CB8AC3E}">
        <p14:creationId xmlns:p14="http://schemas.microsoft.com/office/powerpoint/2010/main" val="32596648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F789644-2EF7-4E5D-9B90-7E07295A7602}" type="datetimeFigureOut">
              <a:rPr lang="en-US" smtClean="0"/>
              <a:t>4/16/2015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909C03E-42FD-4128-B783-11DC699E424A}" type="slidenum">
              <a:rPr lang="en-US" smtClean="0"/>
              <a:t>‹#›</a:t>
            </a:fld>
            <a:endParaRPr lang="en-US"/>
          </a:p>
        </p:txBody>
      </p:sp>
    </p:spTree>
    <p:extLst>
      <p:ext uri="{BB962C8B-B14F-4D97-AF65-F5344CB8AC3E}">
        <p14:creationId xmlns:p14="http://schemas.microsoft.com/office/powerpoint/2010/main" val="32479714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defRPr>
            </a:lvl1pPr>
          </a:lstStyle>
          <a:p>
            <a:fld id="{3F789644-2EF7-4E5D-9B90-7E07295A7602}" type="datetimeFigureOut">
              <a:rPr lang="en-US" smtClean="0"/>
              <a:pPr/>
              <a:t>4/16/2015</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defRPr>
            </a:lvl1pPr>
          </a:lstStyle>
          <a:p>
            <a:fld id="{2909C03E-42FD-4128-B783-11DC699E424A}" type="slidenum">
              <a:rPr lang="en-US" smtClean="0"/>
              <a:pPr/>
              <a:t>‹#›</a:t>
            </a:fld>
            <a:endParaRPr lang="en-US" dirty="0"/>
          </a:p>
        </p:txBody>
      </p:sp>
    </p:spTree>
    <p:extLst>
      <p:ext uri="{BB962C8B-B14F-4D97-AF65-F5344CB8AC3E}">
        <p14:creationId xmlns:p14="http://schemas.microsoft.com/office/powerpoint/2010/main" val="88042289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Arial" panose="020B0604020202020204" pitchFamily="34" charset="0"/>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Arial" panose="020B0604020202020204"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Arial" panose="020B0604020202020204"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2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chart" Target="../charts/chart13.xml"/><Relationship Id="rId4" Type="http://schemas.openxmlformats.org/officeDocument/2006/relationships/image" Target="../media/image2.jpg"/></Relationships>
</file>

<file path=ppt/slides/_rels/slide37.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chart" Target="../charts/chart15.xml"/><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chart" Target="../charts/chart16.xml"/><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6.jpeg"/><Relationship Id="rId4" Type="http://schemas.openxmlformats.org/officeDocument/2006/relationships/image" Target="../media/image1.jpg"/></Relationships>
</file>

<file path=ppt/slides/_rels/slide40.xml.rels><?xml version="1.0" encoding="UTF-8" standalone="yes"?>
<Relationships xmlns="http://schemas.openxmlformats.org/package/2006/relationships"><Relationship Id="rId3" Type="http://schemas.openxmlformats.org/officeDocument/2006/relationships/chart" Target="../charts/chart17.xml"/><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chart" Target="../charts/chart18.xml"/><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chart" Target="../charts/chart19.xml"/><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8.xml"/><Relationship Id="rId1" Type="http://schemas.openxmlformats.org/officeDocument/2006/relationships/slideLayout" Target="../slideLayouts/slideLayout2.xml"/><Relationship Id="rId5" Type="http://schemas.openxmlformats.org/officeDocument/2006/relationships/chart" Target="../charts/chart20.xml"/><Relationship Id="rId4" Type="http://schemas.openxmlformats.org/officeDocument/2006/relationships/image" Target="../media/image2.jpg"/></Relationships>
</file>

<file path=ppt/slides/_rels/slide4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9.xml"/><Relationship Id="rId1" Type="http://schemas.openxmlformats.org/officeDocument/2006/relationships/slideLayout" Target="../slideLayouts/slideLayout4.xml"/><Relationship Id="rId5" Type="http://schemas.openxmlformats.org/officeDocument/2006/relationships/chart" Target="../charts/chart21.xml"/><Relationship Id="rId4" Type="http://schemas.openxmlformats.org/officeDocument/2006/relationships/image" Target="../media/image2.jp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0.xml"/><Relationship Id="rId1" Type="http://schemas.openxmlformats.org/officeDocument/2006/relationships/slideLayout" Target="../slideLayouts/slideLayout5.xml"/><Relationship Id="rId4" Type="http://schemas.openxmlformats.org/officeDocument/2006/relationships/image" Target="../media/image2.jpg"/></Relationships>
</file>

<file path=ppt/slides/_rels/slide5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51.xml"/><Relationship Id="rId1" Type="http://schemas.openxmlformats.org/officeDocument/2006/relationships/slideLayout" Target="../slideLayouts/slideLayout2.xml"/><Relationship Id="rId5" Type="http://schemas.openxmlformats.org/officeDocument/2006/relationships/image" Target="../media/image2.jpg"/><Relationship Id="rId4" Type="http://schemas.openxmlformats.org/officeDocument/2006/relationships/image" Target="../media/image1.jpg"/></Relationships>
</file>

<file path=ppt/slides/_rels/slide5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52.xml"/><Relationship Id="rId1" Type="http://schemas.openxmlformats.org/officeDocument/2006/relationships/slideLayout" Target="../slideLayouts/slideLayout4.xml"/><Relationship Id="rId5" Type="http://schemas.openxmlformats.org/officeDocument/2006/relationships/image" Target="../media/image2.jpg"/><Relationship Id="rId4" Type="http://schemas.openxmlformats.org/officeDocument/2006/relationships/image" Target="../media/image1.jpg"/></Relationships>
</file>

<file path=ppt/slides/_rels/slide5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chart" Target="../charts/chart22.xml"/><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60.xml"/><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61.xml"/><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62.xml"/><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63.xml"/><Relationship Id="rId1" Type="http://schemas.openxmlformats.org/officeDocument/2006/relationships/slideLayout" Target="../slideLayouts/slideLayout2.xml"/><Relationship Id="rId4" Type="http://schemas.openxmlformats.org/officeDocument/2006/relationships/image" Target="../media/image38.jpeg"/></Relationships>
</file>

<file path=ppt/slides/_rels/slide6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66.xml"/><Relationship Id="rId1" Type="http://schemas.openxmlformats.org/officeDocument/2006/relationships/slideLayout" Target="../slideLayouts/slideLayout2.xml"/><Relationship Id="rId5" Type="http://schemas.openxmlformats.org/officeDocument/2006/relationships/image" Target="../media/image6.jpeg"/><Relationship Id="rId4" Type="http://schemas.openxmlformats.org/officeDocument/2006/relationships/image" Target="../media/image1.jpg"/></Relationships>
</file>

<file path=ppt/slides/_rels/slide6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7.xml"/><Relationship Id="rId1" Type="http://schemas.openxmlformats.org/officeDocument/2006/relationships/slideLayout" Target="../slideLayouts/slideLayout1.xml"/><Relationship Id="rId5" Type="http://schemas.openxmlformats.org/officeDocument/2006/relationships/image" Target="../media/image40.jpeg"/><Relationship Id="rId4" Type="http://schemas.openxmlformats.org/officeDocument/2006/relationships/hyperlink" Target="http://www.earth-policy.org/" TargetMode="Externa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0" y="0"/>
            <a:ext cx="9144000" cy="6858000"/>
          </a:xfrm>
          <a:prstGeom prst="rect">
            <a:avLst/>
          </a:prstGeom>
        </p:spPr>
      </p:pic>
    </p:spTree>
    <p:extLst>
      <p:ext uri="{BB962C8B-B14F-4D97-AF65-F5344CB8AC3E}">
        <p14:creationId xmlns:p14="http://schemas.microsoft.com/office/powerpoint/2010/main" val="247301051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Stranded Assets</a:t>
            </a:r>
            <a:endParaRPr lang="en-US" dirty="0"/>
          </a:p>
        </p:txBody>
      </p:sp>
      <p:sp>
        <p:nvSpPr>
          <p:cNvPr id="3" name="Content Placeholder 2"/>
          <p:cNvSpPr>
            <a:spLocks noGrp="1"/>
          </p:cNvSpPr>
          <p:nvPr>
            <p:ph sz="half" idx="1"/>
          </p:nvPr>
        </p:nvSpPr>
        <p:spPr>
          <a:xfrm>
            <a:off x="304800" y="1295400"/>
            <a:ext cx="4495800" cy="4953000"/>
          </a:xfrm>
        </p:spPr>
        <p:txBody>
          <a:bodyPr>
            <a:normAutofit fontScale="92500" lnSpcReduction="10000"/>
          </a:bodyPr>
          <a:lstStyle/>
          <a:p>
            <a:r>
              <a:rPr lang="en-US" dirty="0"/>
              <a:t>To </a:t>
            </a:r>
            <a:r>
              <a:rPr lang="en-US" dirty="0" smtClean="0"/>
              <a:t>keep global warming to 2°C, </a:t>
            </a:r>
            <a:r>
              <a:rPr lang="en-US" dirty="0"/>
              <a:t>most fossil </a:t>
            </a:r>
            <a:r>
              <a:rPr lang="en-US" dirty="0" smtClean="0"/>
              <a:t>fuels need </a:t>
            </a:r>
            <a:r>
              <a:rPr lang="en-US" dirty="0"/>
              <a:t>to stay in the </a:t>
            </a:r>
            <a:r>
              <a:rPr lang="en-US" dirty="0" smtClean="0"/>
              <a:t>ground</a:t>
            </a:r>
          </a:p>
          <a:p>
            <a:r>
              <a:rPr lang="en-US" dirty="0" smtClean="0"/>
              <a:t>Fossil energy companies will likely lose value</a:t>
            </a:r>
            <a:endParaRPr lang="en-US" dirty="0"/>
          </a:p>
          <a:p>
            <a:r>
              <a:rPr lang="en-US" dirty="0" smtClean="0"/>
              <a:t>Related infrastructure may also become stranded</a:t>
            </a:r>
          </a:p>
          <a:p>
            <a:pPr lvl="1"/>
            <a:r>
              <a:rPr lang="en-US" dirty="0" smtClean="0"/>
              <a:t>Power plants</a:t>
            </a:r>
          </a:p>
          <a:p>
            <a:pPr lvl="1"/>
            <a:r>
              <a:rPr lang="en-US" dirty="0" smtClean="0"/>
              <a:t>Coal mines</a:t>
            </a:r>
          </a:p>
          <a:p>
            <a:pPr lvl="1"/>
            <a:r>
              <a:rPr lang="en-US" dirty="0" smtClean="0"/>
              <a:t>Pipelines</a:t>
            </a:r>
          </a:p>
          <a:p>
            <a:pPr lvl="1"/>
            <a:r>
              <a:rPr lang="en-US" dirty="0" smtClean="0"/>
              <a:t>Coal handling and storage facilities</a:t>
            </a:r>
          </a:p>
          <a:p>
            <a:pPr marL="457200" lvl="1" indent="0">
              <a:buNone/>
            </a:pPr>
            <a:endParaRPr lang="en-US" dirty="0"/>
          </a:p>
        </p:txBody>
      </p:sp>
      <p:pic>
        <p:nvPicPr>
          <p:cNvPr id="5" name="Content Placeholder 4"/>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5041988" y="2506895"/>
            <a:ext cx="3251023" cy="2712572"/>
          </a:xfrm>
        </p:spPr>
      </p:pic>
      <p:sp>
        <p:nvSpPr>
          <p:cNvPr id="6" name="Line 6"/>
          <p:cNvSpPr>
            <a:spLocks noChangeShapeType="1"/>
          </p:cNvSpPr>
          <p:nvPr/>
        </p:nvSpPr>
        <p:spPr bwMode="auto">
          <a:xfrm>
            <a:off x="594360" y="1216152"/>
            <a:ext cx="854964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4" name="TextBox 3"/>
          <p:cNvSpPr txBox="1"/>
          <p:nvPr/>
        </p:nvSpPr>
        <p:spPr>
          <a:xfrm>
            <a:off x="7772400" y="6506288"/>
            <a:ext cx="2286000" cy="215444"/>
          </a:xfrm>
          <a:prstGeom prst="rect">
            <a:avLst/>
          </a:prstGeom>
          <a:noFill/>
        </p:spPr>
        <p:txBody>
          <a:bodyPr wrap="square" rtlCol="0">
            <a:spAutoFit/>
          </a:bodyPr>
          <a:lstStyle/>
          <a:p>
            <a:r>
              <a:rPr lang="en-US" sz="800" i="1" dirty="0" smtClean="0">
                <a:solidFill>
                  <a:schemeClr val="bg1"/>
                </a:solidFill>
                <a:latin typeface="Arial" panose="020B0604020202020204" pitchFamily="34" charset="0"/>
                <a:cs typeface="Arial" panose="020B0604020202020204" pitchFamily="34" charset="0"/>
              </a:rPr>
              <a:t>Photo credit: Emily Adams</a:t>
            </a:r>
            <a:endParaRPr lang="en-US" sz="1400" i="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2644101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3" name="TextBox 2"/>
          <p:cNvSpPr txBox="1"/>
          <p:nvPr/>
        </p:nvSpPr>
        <p:spPr>
          <a:xfrm>
            <a:off x="762000" y="609600"/>
            <a:ext cx="7848600" cy="1569660"/>
          </a:xfrm>
          <a:prstGeom prst="rect">
            <a:avLst/>
          </a:prstGeom>
          <a:noFill/>
        </p:spPr>
        <p:txBody>
          <a:bodyPr wrap="square" rtlCol="0">
            <a:spAutoFit/>
          </a:bodyPr>
          <a:lstStyle/>
          <a:p>
            <a:pPr algn="ctr"/>
            <a:r>
              <a:rPr lang="en-US" sz="4800" b="1" spc="600" dirty="0" smtClean="0">
                <a:solidFill>
                  <a:srgbClr val="FF3300"/>
                </a:solidFill>
                <a:effectLst>
                  <a:outerShdw blurRad="50800" dist="38100" dir="2700000" algn="tl" rotWithShape="0">
                    <a:prstClr val="black">
                      <a:alpha val="40000"/>
                    </a:prstClr>
                  </a:outerShdw>
                </a:effectLst>
                <a:latin typeface="Arial Narrow" panose="020B0606020202030204" pitchFamily="34" charset="0"/>
              </a:rPr>
              <a:t>THE RISE AND FALL </a:t>
            </a:r>
          </a:p>
          <a:p>
            <a:pPr algn="ctr"/>
            <a:r>
              <a:rPr lang="en-US" sz="4800" b="1" spc="600" dirty="0" smtClean="0">
                <a:solidFill>
                  <a:srgbClr val="FF3300"/>
                </a:solidFill>
                <a:effectLst>
                  <a:outerShdw blurRad="50800" dist="38100" dir="2700000" algn="tl" rotWithShape="0">
                    <a:prstClr val="black">
                      <a:alpha val="40000"/>
                    </a:prstClr>
                  </a:outerShdw>
                </a:effectLst>
                <a:latin typeface="Arial Narrow" panose="020B0606020202030204" pitchFamily="34" charset="0"/>
              </a:rPr>
              <a:t>OF OIL</a:t>
            </a:r>
            <a:endParaRPr lang="en-US" sz="4800" b="1" spc="600" dirty="0">
              <a:solidFill>
                <a:srgbClr val="FF3300"/>
              </a:solidFill>
              <a:effectLst>
                <a:outerShdw blurRad="50800" dist="38100" dir="2700000" algn="tl" rotWithShape="0">
                  <a:prstClr val="black">
                    <a:alpha val="40000"/>
                  </a:prstClr>
                </a:outerShdw>
              </a:effectLst>
              <a:latin typeface="Arial Narrow" panose="020B0606020202030204" pitchFamily="34" charset="0"/>
            </a:endParaRPr>
          </a:p>
        </p:txBody>
      </p:sp>
      <p:sp>
        <p:nvSpPr>
          <p:cNvPr id="5" name="TextBox 4"/>
          <p:cNvSpPr txBox="1"/>
          <p:nvPr/>
        </p:nvSpPr>
        <p:spPr>
          <a:xfrm>
            <a:off x="7315200" y="6597194"/>
            <a:ext cx="1752600" cy="215444"/>
          </a:xfrm>
          <a:prstGeom prst="rect">
            <a:avLst/>
          </a:prstGeom>
          <a:noFill/>
        </p:spPr>
        <p:txBody>
          <a:bodyPr wrap="square" rtlCol="0">
            <a:spAutoFit/>
          </a:bodyPr>
          <a:lstStyle/>
          <a:p>
            <a:r>
              <a:rPr lang="en-US" sz="800" i="1" dirty="0" smtClean="0">
                <a:solidFill>
                  <a:schemeClr val="bg1"/>
                </a:solidFill>
                <a:latin typeface="Arial" panose="020B0604020202020204" pitchFamily="34" charset="0"/>
                <a:cs typeface="Arial" panose="020B0604020202020204" pitchFamily="34" charset="0"/>
              </a:rPr>
              <a:t>Photo Credit: U.S. Coast Guard</a:t>
            </a:r>
            <a:endParaRPr lang="en-US" i="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3946648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The Rise and Fall of Oil</a:t>
            </a:r>
            <a:endParaRPr lang="en-US" dirty="0"/>
          </a:p>
        </p:txBody>
      </p:sp>
      <p:graphicFrame>
        <p:nvGraphicFramePr>
          <p:cNvPr id="6" name="Content Placeholder 5"/>
          <p:cNvGraphicFramePr>
            <a:graphicFrameLocks noGrp="1"/>
          </p:cNvGraphicFramePr>
          <p:nvPr>
            <p:ph sz="half" idx="1"/>
            <p:extLst>
              <p:ext uri="{D42A27DB-BD31-4B8C-83A1-F6EECF244321}">
                <p14:modId xmlns:p14="http://schemas.microsoft.com/office/powerpoint/2010/main" val="804823643"/>
              </p:ext>
            </p:extLst>
          </p:nvPr>
        </p:nvGraphicFramePr>
        <p:xfrm>
          <a:off x="152400" y="1600200"/>
          <a:ext cx="4142232" cy="3493008"/>
        </p:xfrm>
        <a:graphic>
          <a:graphicData uri="http://schemas.openxmlformats.org/drawingml/2006/chart">
            <c:chart xmlns:c="http://schemas.openxmlformats.org/drawingml/2006/chart" xmlns:r="http://schemas.openxmlformats.org/officeDocument/2006/relationships" r:id="rId3"/>
          </a:graphicData>
        </a:graphic>
      </p:graphicFrame>
      <p:sp>
        <p:nvSpPr>
          <p:cNvPr id="8" name="Content Placeholder 7"/>
          <p:cNvSpPr>
            <a:spLocks noGrp="1"/>
          </p:cNvSpPr>
          <p:nvPr>
            <p:ph sz="half" idx="2"/>
          </p:nvPr>
        </p:nvSpPr>
        <p:spPr>
          <a:xfrm>
            <a:off x="4648200" y="1600200"/>
            <a:ext cx="4191000" cy="4525963"/>
          </a:xfrm>
        </p:spPr>
        <p:txBody>
          <a:bodyPr>
            <a:normAutofit/>
          </a:bodyPr>
          <a:lstStyle/>
          <a:p>
            <a:r>
              <a:rPr lang="en-US" dirty="0" smtClean="0"/>
              <a:t>Worldwide oil use continues to grow</a:t>
            </a:r>
          </a:p>
          <a:p>
            <a:r>
              <a:rPr lang="en-US" dirty="0" smtClean="0"/>
              <a:t>But “easy oil” is getting tapped out</a:t>
            </a:r>
          </a:p>
          <a:p>
            <a:r>
              <a:rPr lang="en-US" dirty="0" smtClean="0"/>
              <a:t>In some countries, like the United States and Japan, oil use has peaked and is on the decline</a:t>
            </a:r>
          </a:p>
          <a:p>
            <a:endParaRPr lang="en-US" dirty="0"/>
          </a:p>
        </p:txBody>
      </p:sp>
      <p:sp>
        <p:nvSpPr>
          <p:cNvPr id="5" name="Line 6"/>
          <p:cNvSpPr>
            <a:spLocks noChangeShapeType="1"/>
          </p:cNvSpPr>
          <p:nvPr/>
        </p:nvSpPr>
        <p:spPr bwMode="auto">
          <a:xfrm>
            <a:off x="594360" y="1143000"/>
            <a:ext cx="854964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Tree>
    <p:extLst>
      <p:ext uri="{BB962C8B-B14F-4D97-AF65-F5344CB8AC3E}">
        <p14:creationId xmlns:p14="http://schemas.microsoft.com/office/powerpoint/2010/main" val="375382800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Chart 9"/>
          <p:cNvGraphicFramePr>
            <a:graphicFrameLocks noGrp="1" noChangeAspect="1"/>
          </p:cNvGraphicFramePr>
          <p:nvPr>
            <p:extLst>
              <p:ext uri="{D42A27DB-BD31-4B8C-83A1-F6EECF244321}">
                <p14:modId xmlns:p14="http://schemas.microsoft.com/office/powerpoint/2010/main" val="3744791163"/>
              </p:ext>
            </p:extLst>
          </p:nvPr>
        </p:nvGraphicFramePr>
        <p:xfrm>
          <a:off x="152400" y="1676400"/>
          <a:ext cx="4511040" cy="3802500"/>
        </p:xfrm>
        <a:graphic>
          <a:graphicData uri="http://schemas.openxmlformats.org/drawingml/2006/chart">
            <c:chart xmlns:c="http://schemas.openxmlformats.org/drawingml/2006/chart" xmlns:r="http://schemas.openxmlformats.org/officeDocument/2006/relationships" r:id="rId3"/>
          </a:graphicData>
        </a:graphic>
      </p:graphicFrame>
      <p:sp>
        <p:nvSpPr>
          <p:cNvPr id="4" name="Title 3"/>
          <p:cNvSpPr>
            <a:spLocks noGrp="1"/>
          </p:cNvSpPr>
          <p:nvPr>
            <p:ph type="title"/>
          </p:nvPr>
        </p:nvSpPr>
        <p:spPr/>
        <p:txBody>
          <a:bodyPr/>
          <a:lstStyle/>
          <a:p>
            <a:r>
              <a:rPr lang="en-US" dirty="0" smtClean="0"/>
              <a:t>U.S. Oil Use Down</a:t>
            </a:r>
            <a:endParaRPr lang="en-US" dirty="0"/>
          </a:p>
        </p:txBody>
      </p:sp>
      <p:sp>
        <p:nvSpPr>
          <p:cNvPr id="6" name="Content Placeholder 5"/>
          <p:cNvSpPr>
            <a:spLocks noGrp="1"/>
          </p:cNvSpPr>
          <p:nvPr>
            <p:ph sz="half" idx="2"/>
          </p:nvPr>
        </p:nvSpPr>
        <p:spPr>
          <a:xfrm>
            <a:off x="4648200" y="1600200"/>
            <a:ext cx="4343400" cy="4525963"/>
          </a:xfrm>
        </p:spPr>
        <p:txBody>
          <a:bodyPr>
            <a:normAutofit lnSpcReduction="10000"/>
          </a:bodyPr>
          <a:lstStyle/>
          <a:p>
            <a:r>
              <a:rPr lang="en-US" dirty="0" smtClean="0"/>
              <a:t>U.S. #1 consumer</a:t>
            </a:r>
          </a:p>
          <a:p>
            <a:r>
              <a:rPr lang="en-US" dirty="0"/>
              <a:t>U.S. oil use fell 8.5% from 2005 to 2014</a:t>
            </a:r>
          </a:p>
          <a:p>
            <a:pPr lvl="1"/>
            <a:r>
              <a:rPr lang="en-US" dirty="0" smtClean="0"/>
              <a:t>People driving less</a:t>
            </a:r>
          </a:p>
          <a:p>
            <a:pPr lvl="1"/>
            <a:r>
              <a:rPr lang="en-US" dirty="0" smtClean="0"/>
              <a:t>Better </a:t>
            </a:r>
            <a:r>
              <a:rPr lang="en-US" dirty="0"/>
              <a:t>v</a:t>
            </a:r>
            <a:r>
              <a:rPr lang="en-US" dirty="0" smtClean="0"/>
              <a:t>ehicle efficiency</a:t>
            </a:r>
          </a:p>
          <a:p>
            <a:pPr lvl="1"/>
            <a:r>
              <a:rPr lang="en-US" dirty="0" smtClean="0"/>
              <a:t>Public transit expanding</a:t>
            </a:r>
          </a:p>
          <a:p>
            <a:pPr lvl="1"/>
            <a:r>
              <a:rPr lang="en-US" dirty="0"/>
              <a:t>C</a:t>
            </a:r>
            <a:r>
              <a:rPr lang="en-US" dirty="0" smtClean="0"/>
              <a:t>ulture change: young people no longer prioritizing cars</a:t>
            </a:r>
          </a:p>
          <a:p>
            <a:pPr lvl="1"/>
            <a:r>
              <a:rPr lang="en-US" dirty="0"/>
              <a:t>C</a:t>
            </a:r>
            <a:r>
              <a:rPr lang="en-US" dirty="0" smtClean="0"/>
              <a:t>ar sharing and bike sharing spreading</a:t>
            </a:r>
            <a:endParaRPr lang="en-US" dirty="0"/>
          </a:p>
        </p:txBody>
      </p:sp>
      <p:sp>
        <p:nvSpPr>
          <p:cNvPr id="5" name="Line 6"/>
          <p:cNvSpPr>
            <a:spLocks noChangeShapeType="1"/>
          </p:cNvSpPr>
          <p:nvPr/>
        </p:nvSpPr>
        <p:spPr bwMode="auto">
          <a:xfrm>
            <a:off x="594360" y="1216152"/>
            <a:ext cx="854964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2" name="Rectangle 1"/>
          <p:cNvSpPr/>
          <p:nvPr/>
        </p:nvSpPr>
        <p:spPr>
          <a:xfrm>
            <a:off x="480673" y="1676400"/>
            <a:ext cx="4115230" cy="307777"/>
          </a:xfrm>
          <a:prstGeom prst="rect">
            <a:avLst/>
          </a:prstGeom>
        </p:spPr>
        <p:txBody>
          <a:bodyPr wrap="none">
            <a:spAutoFit/>
          </a:bodyPr>
          <a:lstStyle/>
          <a:p>
            <a:pPr algn="ctr">
              <a:defRPr sz="1200" b="0" i="0" u="none" strike="noStrike" kern="1200" baseline="0">
                <a:solidFill>
                  <a:srgbClr val="000000"/>
                </a:solidFill>
                <a:latin typeface="Arial"/>
                <a:ea typeface="Arial"/>
                <a:cs typeface="Arial"/>
              </a:defRPr>
            </a:pPr>
            <a:r>
              <a:rPr lang="en-US" sz="1400" dirty="0"/>
              <a:t>U.S. Oil Consumption and Production, </a:t>
            </a:r>
            <a:r>
              <a:rPr lang="en-US" sz="1400" dirty="0" smtClean="0"/>
              <a:t>1965-2014</a:t>
            </a:r>
            <a:endParaRPr lang="en-US" sz="1400" dirty="0"/>
          </a:p>
        </p:txBody>
      </p:sp>
    </p:spTree>
    <p:extLst>
      <p:ext uri="{BB962C8B-B14F-4D97-AF65-F5344CB8AC3E}">
        <p14:creationId xmlns:p14="http://schemas.microsoft.com/office/powerpoint/2010/main" val="343564331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Natural Gas: A Bridge to Nowhere</a:t>
            </a:r>
            <a:endParaRPr lang="en-US" dirty="0"/>
          </a:p>
        </p:txBody>
      </p:sp>
      <p:sp>
        <p:nvSpPr>
          <p:cNvPr id="3" name="Content Placeholder 2"/>
          <p:cNvSpPr>
            <a:spLocks noGrp="1"/>
          </p:cNvSpPr>
          <p:nvPr>
            <p:ph sz="half" idx="1"/>
          </p:nvPr>
        </p:nvSpPr>
        <p:spPr/>
        <p:txBody>
          <a:bodyPr>
            <a:normAutofit fontScale="85000" lnSpcReduction="10000"/>
          </a:bodyPr>
          <a:lstStyle/>
          <a:p>
            <a:r>
              <a:rPr lang="en-US" dirty="0" smtClean="0"/>
              <a:t>Horizontal drilling and hydraulic fracturing (“fracking”) have created a U.S. oil and gas boom</a:t>
            </a:r>
          </a:p>
          <a:p>
            <a:r>
              <a:rPr lang="en-US" dirty="0"/>
              <a:t>M</a:t>
            </a:r>
            <a:r>
              <a:rPr lang="en-US" dirty="0" smtClean="0"/>
              <a:t>ethane leaks along the supply chain mean gas may be more climate disrupting than coal</a:t>
            </a:r>
          </a:p>
          <a:p>
            <a:r>
              <a:rPr lang="en-US" dirty="0" smtClean="0"/>
              <a:t>Other concerns: wasted investment in short-term infrastructure; water and air pollution; earthquakes</a:t>
            </a:r>
          </a:p>
          <a:p>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48200" y="1984140"/>
            <a:ext cx="4038600" cy="2694504"/>
          </a:xfrm>
          <a:prstGeom prst="rect">
            <a:avLst/>
          </a:prstGeom>
        </p:spPr>
      </p:pic>
      <p:sp>
        <p:nvSpPr>
          <p:cNvPr id="6" name="TextBox 5"/>
          <p:cNvSpPr txBox="1"/>
          <p:nvPr/>
        </p:nvSpPr>
        <p:spPr>
          <a:xfrm>
            <a:off x="6524625" y="6384782"/>
            <a:ext cx="2628900" cy="215444"/>
          </a:xfrm>
          <a:prstGeom prst="rect">
            <a:avLst/>
          </a:prstGeom>
          <a:noFill/>
        </p:spPr>
        <p:txBody>
          <a:bodyPr wrap="square" rtlCol="0">
            <a:spAutoFit/>
          </a:bodyPr>
          <a:lstStyle/>
          <a:p>
            <a:r>
              <a:rPr lang="en-US" sz="800" i="1" dirty="0" smtClean="0">
                <a:solidFill>
                  <a:schemeClr val="bg1"/>
                </a:solidFill>
                <a:latin typeface="Arial" panose="020B0604020202020204" pitchFamily="34" charset="0"/>
                <a:cs typeface="Arial" panose="020B0604020202020204" pitchFamily="34" charset="0"/>
              </a:rPr>
              <a:t>Photo Credit: </a:t>
            </a:r>
            <a:r>
              <a:rPr lang="en-US" sz="800" i="1" dirty="0" err="1" smtClean="0">
                <a:solidFill>
                  <a:schemeClr val="bg1"/>
                </a:solidFill>
                <a:latin typeface="Arial" panose="020B0604020202020204" pitchFamily="34" charset="0"/>
                <a:cs typeface="Arial" panose="020B0604020202020204" pitchFamily="34" charset="0"/>
              </a:rPr>
              <a:t>Bilfinger</a:t>
            </a:r>
            <a:r>
              <a:rPr lang="en-US" sz="800" i="1" dirty="0" smtClean="0">
                <a:solidFill>
                  <a:schemeClr val="bg1"/>
                </a:solidFill>
                <a:latin typeface="Arial" panose="020B0604020202020204" pitchFamily="34" charset="0"/>
                <a:cs typeface="Arial" panose="020B0604020202020204" pitchFamily="34" charset="0"/>
              </a:rPr>
              <a:t> SE/U.S. Department of Energy</a:t>
            </a:r>
            <a:endParaRPr lang="en-US" sz="800" i="1" dirty="0">
              <a:solidFill>
                <a:schemeClr val="bg1"/>
              </a:solidFill>
              <a:latin typeface="Arial" panose="020B0604020202020204" pitchFamily="34" charset="0"/>
              <a:cs typeface="Arial" panose="020B0604020202020204" pitchFamily="34" charset="0"/>
            </a:endParaRPr>
          </a:p>
        </p:txBody>
      </p:sp>
      <p:sp>
        <p:nvSpPr>
          <p:cNvPr id="7" name="Line 6"/>
          <p:cNvSpPr>
            <a:spLocks noChangeShapeType="1"/>
          </p:cNvSpPr>
          <p:nvPr/>
        </p:nvSpPr>
        <p:spPr bwMode="auto">
          <a:xfrm>
            <a:off x="594360" y="1216152"/>
            <a:ext cx="854964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Tree>
    <p:extLst>
      <p:ext uri="{BB962C8B-B14F-4D97-AF65-F5344CB8AC3E}">
        <p14:creationId xmlns:p14="http://schemas.microsoft.com/office/powerpoint/2010/main" val="320989711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3" name="TextBox 2"/>
          <p:cNvSpPr txBox="1"/>
          <p:nvPr/>
        </p:nvSpPr>
        <p:spPr>
          <a:xfrm>
            <a:off x="762000" y="609600"/>
            <a:ext cx="7848600" cy="830997"/>
          </a:xfrm>
          <a:prstGeom prst="rect">
            <a:avLst/>
          </a:prstGeom>
          <a:noFill/>
        </p:spPr>
        <p:txBody>
          <a:bodyPr wrap="square" rtlCol="0">
            <a:spAutoFit/>
          </a:bodyPr>
          <a:lstStyle/>
          <a:p>
            <a:pPr algn="ctr"/>
            <a:r>
              <a:rPr lang="en-US" sz="4800" b="1" spc="600" dirty="0" smtClean="0">
                <a:solidFill>
                  <a:srgbClr val="FF3300"/>
                </a:solidFill>
                <a:effectLst>
                  <a:outerShdw blurRad="50800" dist="38100" dir="2700000" algn="tl" rotWithShape="0">
                    <a:prstClr val="black">
                      <a:alpha val="40000"/>
                    </a:prstClr>
                  </a:outerShdw>
                </a:effectLst>
                <a:latin typeface="Arial Narrow" panose="020B0606020202030204" pitchFamily="34" charset="0"/>
              </a:rPr>
              <a:t>CLOSING COAL PLANTS</a:t>
            </a:r>
            <a:endParaRPr lang="en-US" sz="4800" b="1" spc="600" dirty="0">
              <a:solidFill>
                <a:srgbClr val="FF3300"/>
              </a:solidFill>
              <a:effectLst>
                <a:outerShdw blurRad="50800" dist="38100" dir="2700000" algn="tl" rotWithShape="0">
                  <a:prstClr val="black">
                    <a:alpha val="40000"/>
                  </a:prstClr>
                </a:outerShdw>
              </a:effectLst>
              <a:latin typeface="Arial Narrow" panose="020B0606020202030204" pitchFamily="34" charset="0"/>
            </a:endParaRPr>
          </a:p>
        </p:txBody>
      </p:sp>
      <p:sp>
        <p:nvSpPr>
          <p:cNvPr id="5" name="TextBox 4"/>
          <p:cNvSpPr txBox="1"/>
          <p:nvPr/>
        </p:nvSpPr>
        <p:spPr>
          <a:xfrm>
            <a:off x="7391400" y="6437442"/>
            <a:ext cx="2057400" cy="338554"/>
          </a:xfrm>
          <a:prstGeom prst="rect">
            <a:avLst/>
          </a:prstGeom>
          <a:noFill/>
        </p:spPr>
        <p:txBody>
          <a:bodyPr wrap="square" rtlCol="0">
            <a:spAutoFit/>
          </a:bodyPr>
          <a:lstStyle/>
          <a:p>
            <a:r>
              <a:rPr lang="en-US" sz="800" i="1" dirty="0" smtClean="0">
                <a:latin typeface="Arial" panose="020B0604020202020204" pitchFamily="34" charset="0"/>
                <a:cs typeface="Arial" panose="020B0604020202020204" pitchFamily="34" charset="0"/>
              </a:rPr>
              <a:t>Photo Credit: National Renewable Energy Laboratory</a:t>
            </a:r>
            <a:endParaRPr lang="en-US"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8858172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0"/>
            <a:ext cx="9601200" cy="1143000"/>
          </a:xfrm>
        </p:spPr>
        <p:txBody>
          <a:bodyPr>
            <a:noAutofit/>
          </a:bodyPr>
          <a:lstStyle/>
          <a:p>
            <a:r>
              <a:rPr lang="en-US" sz="3600" dirty="0"/>
              <a:t>World </a:t>
            </a:r>
            <a:r>
              <a:rPr lang="en-US" sz="3600" dirty="0" smtClean="0"/>
              <a:t>Electricity Profile, 2012</a:t>
            </a:r>
            <a:endParaRPr lang="en-US" sz="3600" dirty="0"/>
          </a:p>
        </p:txBody>
      </p:sp>
      <p:sp>
        <p:nvSpPr>
          <p:cNvPr id="5" name="Line 6"/>
          <p:cNvSpPr>
            <a:spLocks noChangeShapeType="1"/>
          </p:cNvSpPr>
          <p:nvPr/>
        </p:nvSpPr>
        <p:spPr bwMode="auto">
          <a:xfrm>
            <a:off x="594360" y="1216152"/>
            <a:ext cx="854964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3065046261"/>
              </p:ext>
            </p:extLst>
          </p:nvPr>
        </p:nvGraphicFramePr>
        <p:xfrm>
          <a:off x="457200" y="1600200"/>
          <a:ext cx="8229600" cy="452596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85978217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Coal: Last Century’s Dirty Fuel</a:t>
            </a:r>
            <a:endParaRPr lang="en-US" dirty="0"/>
          </a:p>
        </p:txBody>
      </p:sp>
      <p:sp>
        <p:nvSpPr>
          <p:cNvPr id="4" name="Content Placeholder 3"/>
          <p:cNvSpPr>
            <a:spLocks noGrp="1"/>
          </p:cNvSpPr>
          <p:nvPr>
            <p:ph sz="half" idx="2"/>
          </p:nvPr>
        </p:nvSpPr>
        <p:spPr/>
        <p:txBody>
          <a:bodyPr>
            <a:normAutofit/>
          </a:bodyPr>
          <a:lstStyle/>
          <a:p>
            <a:r>
              <a:rPr lang="en-US" dirty="0"/>
              <a:t>Air pollution from coal-burning leads to heart and lung </a:t>
            </a:r>
            <a:r>
              <a:rPr lang="en-US" dirty="0" smtClean="0"/>
              <a:t>diseases, early death</a:t>
            </a:r>
            <a:endParaRPr lang="en-US" dirty="0"/>
          </a:p>
          <a:p>
            <a:r>
              <a:rPr lang="en-US" dirty="0" smtClean="0"/>
              <a:t>Leading source of CO</a:t>
            </a:r>
            <a:r>
              <a:rPr lang="en-US" baseline="-25000" dirty="0" smtClean="0"/>
              <a:t>2</a:t>
            </a:r>
            <a:r>
              <a:rPr lang="en-US" dirty="0" smtClean="0"/>
              <a:t> emissions</a:t>
            </a:r>
          </a:p>
          <a:p>
            <a:r>
              <a:rPr lang="en-US" dirty="0" smtClean="0"/>
              <a:t>Coal-fired power plants require large amounts of water</a:t>
            </a:r>
          </a:p>
          <a:p>
            <a:pPr lvl="2"/>
            <a:endParaRPr lang="en-US" dirty="0"/>
          </a:p>
        </p:txBody>
      </p:sp>
      <p:graphicFrame>
        <p:nvGraphicFramePr>
          <p:cNvPr id="5" name="Content Placeholder 4"/>
          <p:cNvGraphicFramePr>
            <a:graphicFrameLocks noGrp="1"/>
          </p:cNvGraphicFramePr>
          <p:nvPr>
            <p:ph sz="half" idx="1"/>
            <p:extLst>
              <p:ext uri="{D42A27DB-BD31-4B8C-83A1-F6EECF244321}">
                <p14:modId xmlns:p14="http://schemas.microsoft.com/office/powerpoint/2010/main" val="3658489904"/>
              </p:ext>
            </p:extLst>
          </p:nvPr>
        </p:nvGraphicFramePr>
        <p:xfrm>
          <a:off x="228600" y="1600200"/>
          <a:ext cx="4142232" cy="3493008"/>
        </p:xfrm>
        <a:graphic>
          <a:graphicData uri="http://schemas.openxmlformats.org/drawingml/2006/chart">
            <c:chart xmlns:c="http://schemas.openxmlformats.org/drawingml/2006/chart" xmlns:r="http://schemas.openxmlformats.org/officeDocument/2006/relationships" r:id="rId3"/>
          </a:graphicData>
        </a:graphic>
      </p:graphicFrame>
      <p:sp>
        <p:nvSpPr>
          <p:cNvPr id="6" name="Line 6"/>
          <p:cNvSpPr>
            <a:spLocks noChangeShapeType="1"/>
          </p:cNvSpPr>
          <p:nvPr/>
        </p:nvSpPr>
        <p:spPr bwMode="auto">
          <a:xfrm>
            <a:off x="594360" y="1216152"/>
            <a:ext cx="854964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Tree>
    <p:extLst>
      <p:ext uri="{BB962C8B-B14F-4D97-AF65-F5344CB8AC3E}">
        <p14:creationId xmlns:p14="http://schemas.microsoft.com/office/powerpoint/2010/main" val="177810627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normAutofit/>
          </a:bodyPr>
          <a:lstStyle/>
          <a:p>
            <a:r>
              <a:rPr lang="en-US" sz="4350" dirty="0" smtClean="0"/>
              <a:t>Coal Plants Closing</a:t>
            </a:r>
            <a:endParaRPr lang="en-US" sz="4350" dirty="0"/>
          </a:p>
        </p:txBody>
      </p:sp>
      <p:sp>
        <p:nvSpPr>
          <p:cNvPr id="4" name="Content Placeholder 3"/>
          <p:cNvSpPr>
            <a:spLocks noGrp="1"/>
          </p:cNvSpPr>
          <p:nvPr>
            <p:ph sz="half" idx="2"/>
          </p:nvPr>
        </p:nvSpPr>
        <p:spPr/>
        <p:txBody>
          <a:bodyPr>
            <a:noAutofit/>
          </a:bodyPr>
          <a:lstStyle/>
          <a:p>
            <a:r>
              <a:rPr lang="en-US" sz="2400" dirty="0" smtClean="0"/>
              <a:t>Lower natural gas prices, air pollution regulations, and local campaigns are closing coal plants across the United States</a:t>
            </a:r>
          </a:p>
          <a:p>
            <a:r>
              <a:rPr lang="en-US" sz="2400" dirty="0" smtClean="0"/>
              <a:t>Of the 523 U.S. coal-fired power plants, 188 have recently closed or plan to close</a:t>
            </a:r>
          </a:p>
          <a:p>
            <a:r>
              <a:rPr lang="en-US" sz="2400" dirty="0" smtClean="0"/>
              <a:t>Australia, Canada, and many E.U. countries have also passed peak coal</a:t>
            </a:r>
          </a:p>
        </p:txBody>
      </p:sp>
      <p:sp>
        <p:nvSpPr>
          <p:cNvPr id="6" name="Line 6"/>
          <p:cNvSpPr>
            <a:spLocks noChangeShapeType="1"/>
          </p:cNvSpPr>
          <p:nvPr/>
        </p:nvSpPr>
        <p:spPr bwMode="auto">
          <a:xfrm>
            <a:off x="594360" y="1216152"/>
            <a:ext cx="854964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solidFill>
                <a:prstClr val="black"/>
              </a:solidFill>
            </a:endParaRPr>
          </a:p>
        </p:txBody>
      </p:sp>
      <p:sp>
        <p:nvSpPr>
          <p:cNvPr id="3" name="Rectangle 2"/>
          <p:cNvSpPr/>
          <p:nvPr/>
        </p:nvSpPr>
        <p:spPr>
          <a:xfrm>
            <a:off x="760722" y="1647825"/>
            <a:ext cx="3505200" cy="523220"/>
          </a:xfrm>
          <a:prstGeom prst="rect">
            <a:avLst/>
          </a:prstGeom>
        </p:spPr>
        <p:txBody>
          <a:bodyPr wrap="square">
            <a:spAutoFit/>
          </a:bodyPr>
          <a:lstStyle/>
          <a:p>
            <a:pPr algn="ctr">
              <a:defRPr sz="1400" b="0" i="0" u="none" strike="noStrike" kern="1200" baseline="0">
                <a:solidFill>
                  <a:srgbClr val="000000"/>
                </a:solidFill>
                <a:latin typeface="Arial"/>
                <a:ea typeface="Arial"/>
                <a:cs typeface="Arial"/>
              </a:defRPr>
            </a:pPr>
            <a:r>
              <a:rPr lang="en-US" sz="1400" dirty="0">
                <a:solidFill>
                  <a:srgbClr val="000000"/>
                </a:solidFill>
                <a:latin typeface="Arial"/>
                <a:ea typeface="Arial"/>
                <a:cs typeface="Arial"/>
              </a:rPr>
              <a:t>Coal Consumption in the United States, </a:t>
            </a:r>
            <a:r>
              <a:rPr lang="en-US" sz="1400" dirty="0" smtClean="0">
                <a:solidFill>
                  <a:srgbClr val="000000"/>
                </a:solidFill>
                <a:latin typeface="Arial"/>
                <a:ea typeface="Arial"/>
                <a:cs typeface="Arial"/>
              </a:rPr>
              <a:t>1965-2014</a:t>
            </a:r>
            <a:endParaRPr lang="en-US" sz="1400" dirty="0">
              <a:solidFill>
                <a:srgbClr val="000000"/>
              </a:solidFill>
              <a:latin typeface="Arial"/>
              <a:ea typeface="Arial"/>
              <a:cs typeface="Arial"/>
            </a:endParaRPr>
          </a:p>
        </p:txBody>
      </p:sp>
      <p:graphicFrame>
        <p:nvGraphicFramePr>
          <p:cNvPr id="9" name="Chart 8"/>
          <p:cNvGraphicFramePr>
            <a:graphicFrameLocks noGrp="1" noChangeAspect="1"/>
          </p:cNvGraphicFramePr>
          <p:nvPr>
            <p:extLst>
              <p:ext uri="{D42A27DB-BD31-4B8C-83A1-F6EECF244321}">
                <p14:modId xmlns:p14="http://schemas.microsoft.com/office/powerpoint/2010/main" val="3303867825"/>
              </p:ext>
            </p:extLst>
          </p:nvPr>
        </p:nvGraphicFramePr>
        <p:xfrm>
          <a:off x="151122" y="1836101"/>
          <a:ext cx="4420878" cy="372649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15354224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Peak Coal in China?</a:t>
            </a:r>
            <a:endParaRPr lang="en-US" dirty="0"/>
          </a:p>
        </p:txBody>
      </p:sp>
      <p:sp>
        <p:nvSpPr>
          <p:cNvPr id="4" name="Content Placeholder 3"/>
          <p:cNvSpPr>
            <a:spLocks noGrp="1"/>
          </p:cNvSpPr>
          <p:nvPr>
            <p:ph sz="half" idx="2"/>
          </p:nvPr>
        </p:nvSpPr>
        <p:spPr>
          <a:xfrm>
            <a:off x="4869180" y="1371600"/>
            <a:ext cx="4343400" cy="4754563"/>
          </a:xfrm>
        </p:spPr>
        <p:txBody>
          <a:bodyPr>
            <a:normAutofit fontScale="92500" lnSpcReduction="10000"/>
          </a:bodyPr>
          <a:lstStyle/>
          <a:p>
            <a:r>
              <a:rPr lang="en-US" dirty="0" smtClean="0"/>
              <a:t>China’s coal use: </a:t>
            </a:r>
          </a:p>
          <a:p>
            <a:pPr lvl="1"/>
            <a:r>
              <a:rPr lang="en-US" dirty="0" smtClean="0"/>
              <a:t>Exceeds </a:t>
            </a:r>
            <a:r>
              <a:rPr lang="en-US" dirty="0"/>
              <a:t>the rest of the world combined</a:t>
            </a:r>
          </a:p>
          <a:p>
            <a:pPr lvl="1"/>
            <a:r>
              <a:rPr lang="en-US" dirty="0" smtClean="0"/>
              <a:t>But fell </a:t>
            </a:r>
            <a:r>
              <a:rPr lang="en-US" dirty="0"/>
              <a:t>in 2014 for the first time in </a:t>
            </a:r>
            <a:r>
              <a:rPr lang="en-US" dirty="0" smtClean="0"/>
              <a:t>recent history</a:t>
            </a:r>
          </a:p>
          <a:p>
            <a:r>
              <a:rPr lang="en-US" dirty="0" smtClean="0"/>
              <a:t>Peak </a:t>
            </a:r>
            <a:r>
              <a:rPr lang="en-US" dirty="0"/>
              <a:t>coal is </a:t>
            </a:r>
            <a:r>
              <a:rPr lang="en-US" dirty="0" smtClean="0"/>
              <a:t>near:</a:t>
            </a:r>
          </a:p>
          <a:p>
            <a:pPr lvl="1"/>
            <a:r>
              <a:rPr lang="en-US" dirty="0" smtClean="0"/>
              <a:t>Air pollution concerns</a:t>
            </a:r>
          </a:p>
          <a:p>
            <a:pPr lvl="1"/>
            <a:r>
              <a:rPr lang="en-US" dirty="0" smtClean="0"/>
              <a:t>Environmental regulations</a:t>
            </a:r>
          </a:p>
          <a:p>
            <a:pPr lvl="1"/>
            <a:r>
              <a:rPr lang="en-US" dirty="0" smtClean="0"/>
              <a:t>Wind and solar booming</a:t>
            </a:r>
          </a:p>
          <a:p>
            <a:pPr lvl="1"/>
            <a:r>
              <a:rPr lang="en-US" smtClean="0"/>
              <a:t>Improving efficiency</a:t>
            </a:r>
            <a:endParaRPr lang="en-US" dirty="0" smtClean="0"/>
          </a:p>
          <a:p>
            <a:pPr lvl="1"/>
            <a:r>
              <a:rPr lang="en-US" dirty="0" smtClean="0"/>
              <a:t>Slowing economic growth</a:t>
            </a:r>
          </a:p>
          <a:p>
            <a:pPr lvl="1"/>
            <a:r>
              <a:rPr lang="en-US" dirty="0" smtClean="0"/>
              <a:t>U.S.-China climate </a:t>
            </a:r>
            <a:r>
              <a:rPr lang="en-US" dirty="0"/>
              <a:t>a</a:t>
            </a:r>
            <a:r>
              <a:rPr lang="en-US" dirty="0" smtClean="0"/>
              <a:t>greement</a:t>
            </a:r>
          </a:p>
          <a:p>
            <a:endParaRPr lang="en-US" dirty="0"/>
          </a:p>
        </p:txBody>
      </p:sp>
      <p:sp>
        <p:nvSpPr>
          <p:cNvPr id="6" name="Line 6"/>
          <p:cNvSpPr>
            <a:spLocks noChangeShapeType="1"/>
          </p:cNvSpPr>
          <p:nvPr/>
        </p:nvSpPr>
        <p:spPr bwMode="auto">
          <a:xfrm>
            <a:off x="594360" y="1216152"/>
            <a:ext cx="854964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solidFill>
                <a:prstClr val="black"/>
              </a:solidFill>
            </a:endParaRPr>
          </a:p>
        </p:txBody>
      </p:sp>
      <p:graphicFrame>
        <p:nvGraphicFramePr>
          <p:cNvPr id="8" name="Chart 7"/>
          <p:cNvGraphicFramePr>
            <a:graphicFrameLocks noGrp="1"/>
          </p:cNvGraphicFramePr>
          <p:nvPr>
            <p:extLst>
              <p:ext uri="{D42A27DB-BD31-4B8C-83A1-F6EECF244321}">
                <p14:modId xmlns:p14="http://schemas.microsoft.com/office/powerpoint/2010/main" val="437202288"/>
              </p:ext>
            </p:extLst>
          </p:nvPr>
        </p:nvGraphicFramePr>
        <p:xfrm>
          <a:off x="19050" y="1600200"/>
          <a:ext cx="4884420" cy="35052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59799956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93506" y="5248398"/>
            <a:ext cx="2719387" cy="85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1"/>
          <p:cNvSpPr txBox="1">
            <a:spLocks/>
          </p:cNvSpPr>
          <p:nvPr/>
        </p:nvSpPr>
        <p:spPr>
          <a:xfrm>
            <a:off x="4305300" y="1752600"/>
            <a:ext cx="4495800" cy="1470025"/>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Arial" panose="020B0604020202020204" pitchFamily="34" charset="0"/>
                <a:ea typeface="+mj-ea"/>
                <a:cs typeface="+mj-cs"/>
              </a:defRPr>
            </a:lvl1pPr>
          </a:lstStyle>
          <a:p>
            <a:r>
              <a:rPr lang="en-US" sz="3600" dirty="0" smtClean="0">
                <a:latin typeface="Tahoma" pitchFamily="34" charset="0"/>
                <a:ea typeface="Tahoma" pitchFamily="34" charset="0"/>
                <a:cs typeface="Tahoma" pitchFamily="34" charset="0"/>
              </a:rPr>
              <a:t>The Great Transition:</a:t>
            </a:r>
            <a:br>
              <a:rPr lang="en-US" sz="3600" dirty="0" smtClean="0">
                <a:latin typeface="Tahoma" pitchFamily="34" charset="0"/>
                <a:ea typeface="Tahoma" pitchFamily="34" charset="0"/>
                <a:cs typeface="Tahoma" pitchFamily="34" charset="0"/>
              </a:rPr>
            </a:br>
            <a:r>
              <a:rPr lang="en-US" sz="2800" dirty="0" smtClean="0">
                <a:latin typeface="Tahoma" pitchFamily="34" charset="0"/>
                <a:ea typeface="Tahoma" pitchFamily="34" charset="0"/>
                <a:cs typeface="Tahoma" pitchFamily="34" charset="0"/>
              </a:rPr>
              <a:t>Shifting from Fossil Fuels to Solar and Wind Energy</a:t>
            </a:r>
            <a:endParaRPr lang="en-US" sz="2800" dirty="0">
              <a:latin typeface="Tahoma" pitchFamily="34" charset="0"/>
              <a:ea typeface="Tahoma" pitchFamily="34" charset="0"/>
              <a:cs typeface="Tahoma" pitchFamily="34" charset="0"/>
            </a:endParaRPr>
          </a:p>
        </p:txBody>
      </p:sp>
      <p:sp>
        <p:nvSpPr>
          <p:cNvPr id="8" name="Subtitle 2"/>
          <p:cNvSpPr txBox="1">
            <a:spLocks/>
          </p:cNvSpPr>
          <p:nvPr/>
        </p:nvSpPr>
        <p:spPr>
          <a:xfrm>
            <a:off x="4724400" y="3581400"/>
            <a:ext cx="3657600" cy="1447800"/>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Arial" panose="020B0604020202020204" pitchFamily="34" charset="0"/>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Arial" panose="020B0604020202020204" pitchFamily="34" charset="0"/>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Arial" panose="020B0604020202020204" pitchFamily="34" charset="0"/>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Arial" panose="020B0604020202020204" pitchFamily="34" charset="0"/>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Arial" panose="020B0604020202020204" pitchFamily="34" charset="0"/>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r>
              <a:rPr lang="en-US" sz="2000" i="1" dirty="0" smtClean="0">
                <a:solidFill>
                  <a:schemeClr val="tx1"/>
                </a:solidFill>
                <a:latin typeface="Tahoma" pitchFamily="34" charset="0"/>
                <a:ea typeface="Tahoma" pitchFamily="34" charset="0"/>
                <a:cs typeface="Tahoma" pitchFamily="34" charset="0"/>
              </a:rPr>
              <a:t>A book by</a:t>
            </a:r>
          </a:p>
          <a:p>
            <a:r>
              <a:rPr lang="en-US" sz="2000" dirty="0" smtClean="0">
                <a:solidFill>
                  <a:schemeClr val="tx1"/>
                </a:solidFill>
                <a:latin typeface="Tahoma" pitchFamily="34" charset="0"/>
                <a:ea typeface="Tahoma" pitchFamily="34" charset="0"/>
                <a:cs typeface="Tahoma" pitchFamily="34" charset="0"/>
              </a:rPr>
              <a:t>Lester R. Brown</a:t>
            </a:r>
          </a:p>
          <a:p>
            <a:r>
              <a:rPr lang="en-US" sz="2000" dirty="0" smtClean="0">
                <a:solidFill>
                  <a:schemeClr val="tx1"/>
                </a:solidFill>
                <a:latin typeface="Tahoma" pitchFamily="34" charset="0"/>
                <a:ea typeface="Tahoma" pitchFamily="34" charset="0"/>
                <a:cs typeface="Tahoma" pitchFamily="34" charset="0"/>
              </a:rPr>
              <a:t>with Janet Larsen, J. Matthew Roney, and Emily E. Adams</a:t>
            </a:r>
            <a:endParaRPr lang="en-US" sz="2000" i="1" dirty="0">
              <a:solidFill>
                <a:schemeClr val="tx1"/>
              </a:solidFill>
              <a:latin typeface="Tahoma" pitchFamily="34" charset="0"/>
              <a:ea typeface="Tahoma" pitchFamily="34" charset="0"/>
              <a:cs typeface="Tahoma" pitchFamily="34" charset="0"/>
            </a:endParaRPr>
          </a:p>
        </p:txBody>
      </p:sp>
      <p:sp>
        <p:nvSpPr>
          <p:cNvPr id="9" name="Subtitle 2"/>
          <p:cNvSpPr txBox="1">
            <a:spLocks/>
          </p:cNvSpPr>
          <p:nvPr/>
        </p:nvSpPr>
        <p:spPr>
          <a:xfrm>
            <a:off x="4724400" y="990600"/>
            <a:ext cx="3657600" cy="6096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2000" i="1" dirty="0" smtClean="0">
                <a:solidFill>
                  <a:schemeClr val="tx1"/>
                </a:solidFill>
                <a:latin typeface="Tahoma" pitchFamily="34" charset="0"/>
                <a:ea typeface="Tahoma" pitchFamily="34" charset="0"/>
                <a:cs typeface="Tahoma" pitchFamily="34" charset="0"/>
              </a:rPr>
              <a:t>A presentation for</a:t>
            </a:r>
            <a:endParaRPr lang="en-US" sz="2000" i="1" dirty="0">
              <a:solidFill>
                <a:schemeClr val="tx1"/>
              </a:solidFill>
              <a:latin typeface="Tahoma" pitchFamily="34" charset="0"/>
              <a:ea typeface="Tahoma" pitchFamily="34" charset="0"/>
              <a:cs typeface="Tahoma" pitchFamily="34" charset="0"/>
            </a:endParaRPr>
          </a:p>
        </p:txBody>
      </p:sp>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7200" y="685800"/>
            <a:ext cx="3771900" cy="5678498"/>
          </a:xfrm>
          <a:prstGeom prst="rect">
            <a:avLst/>
          </a:prstGeom>
          <a:effectLst>
            <a:outerShdw blurRad="50800" dist="63500" dir="2700000" algn="tl" rotWithShape="0">
              <a:prstClr val="black">
                <a:alpha val="40000"/>
              </a:prstClr>
            </a:outerShdw>
          </a:effectLst>
        </p:spPr>
      </p:pic>
    </p:spTree>
    <p:extLst>
      <p:ext uri="{BB962C8B-B14F-4D97-AF65-F5344CB8AC3E}">
        <p14:creationId xmlns:p14="http://schemas.microsoft.com/office/powerpoint/2010/main" val="271984437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lstStyle/>
          <a:p>
            <a:r>
              <a:rPr lang="en-US" dirty="0" smtClean="0"/>
              <a:t>India Coal Use Growing</a:t>
            </a:r>
            <a:endParaRPr lang="en-US" dirty="0"/>
          </a:p>
        </p:txBody>
      </p:sp>
      <p:sp>
        <p:nvSpPr>
          <p:cNvPr id="4" name="Content Placeholder 3"/>
          <p:cNvSpPr>
            <a:spLocks noGrp="1"/>
          </p:cNvSpPr>
          <p:nvPr>
            <p:ph sz="half" idx="2"/>
          </p:nvPr>
        </p:nvSpPr>
        <p:spPr>
          <a:xfrm>
            <a:off x="4648200" y="1600200"/>
            <a:ext cx="4038600" cy="4724400"/>
          </a:xfrm>
        </p:spPr>
        <p:txBody>
          <a:bodyPr>
            <a:normAutofit fontScale="85000" lnSpcReduction="10000"/>
          </a:bodyPr>
          <a:lstStyle/>
          <a:p>
            <a:r>
              <a:rPr lang="en-US" dirty="0" smtClean="0"/>
              <a:t>Indian government claims to be doubling down on coal, planning hundreds of new plants</a:t>
            </a:r>
          </a:p>
          <a:p>
            <a:r>
              <a:rPr lang="en-US" dirty="0" smtClean="0"/>
              <a:t>How many will be built remains to be seen</a:t>
            </a:r>
          </a:p>
          <a:p>
            <a:pPr lvl="1"/>
            <a:r>
              <a:rPr lang="en-US" dirty="0" smtClean="0"/>
              <a:t>Urban air </a:t>
            </a:r>
            <a:r>
              <a:rPr lang="en-US" dirty="0"/>
              <a:t>pollution </a:t>
            </a:r>
            <a:r>
              <a:rPr lang="en-US" dirty="0" smtClean="0"/>
              <a:t>worse </a:t>
            </a:r>
            <a:r>
              <a:rPr lang="en-US" dirty="0"/>
              <a:t>than in </a:t>
            </a:r>
            <a:r>
              <a:rPr lang="en-US" dirty="0" smtClean="0"/>
              <a:t>China</a:t>
            </a:r>
          </a:p>
          <a:p>
            <a:pPr lvl="1"/>
            <a:r>
              <a:rPr lang="en-US" dirty="0" smtClean="0"/>
              <a:t>Local opposition to coal</a:t>
            </a:r>
          </a:p>
          <a:p>
            <a:pPr lvl="1"/>
            <a:r>
              <a:rPr lang="en-US" dirty="0" smtClean="0"/>
              <a:t>Taxes on coal doubled, partly funding solar development</a:t>
            </a:r>
          </a:p>
          <a:p>
            <a:pPr lvl="1"/>
            <a:r>
              <a:rPr lang="en-US" dirty="0" smtClean="0"/>
              <a:t>Solar costs undercut the grid </a:t>
            </a:r>
            <a:r>
              <a:rPr lang="en-US" smtClean="0"/>
              <a:t>in much of </a:t>
            </a:r>
            <a:r>
              <a:rPr lang="en-US" dirty="0" smtClean="0"/>
              <a:t>the country</a:t>
            </a:r>
            <a:endParaRPr lang="en-US" dirty="0"/>
          </a:p>
          <a:p>
            <a:endParaRPr lang="en-US" dirty="0" smtClean="0"/>
          </a:p>
          <a:p>
            <a:endParaRPr lang="en-US" dirty="0"/>
          </a:p>
        </p:txBody>
      </p:sp>
      <p:graphicFrame>
        <p:nvGraphicFramePr>
          <p:cNvPr id="5" name="Content Placeholder 4"/>
          <p:cNvGraphicFramePr>
            <a:graphicFrameLocks noGrp="1"/>
          </p:cNvGraphicFramePr>
          <p:nvPr>
            <p:ph sz="half" idx="1"/>
            <p:extLst>
              <p:ext uri="{D42A27DB-BD31-4B8C-83A1-F6EECF244321}">
                <p14:modId xmlns:p14="http://schemas.microsoft.com/office/powerpoint/2010/main" val="1689511443"/>
              </p:ext>
            </p:extLst>
          </p:nvPr>
        </p:nvGraphicFramePr>
        <p:xfrm>
          <a:off x="457200" y="1600200"/>
          <a:ext cx="4142232" cy="3493008"/>
        </p:xfrm>
        <a:graphic>
          <a:graphicData uri="http://schemas.openxmlformats.org/drawingml/2006/chart">
            <c:chart xmlns:c="http://schemas.openxmlformats.org/drawingml/2006/chart" xmlns:r="http://schemas.openxmlformats.org/officeDocument/2006/relationships" r:id="rId3"/>
          </a:graphicData>
        </a:graphic>
      </p:graphicFrame>
      <p:sp>
        <p:nvSpPr>
          <p:cNvPr id="6" name="Line 6"/>
          <p:cNvSpPr>
            <a:spLocks noChangeShapeType="1"/>
          </p:cNvSpPr>
          <p:nvPr/>
        </p:nvSpPr>
        <p:spPr bwMode="auto">
          <a:xfrm>
            <a:off x="594360" y="1216152"/>
            <a:ext cx="854964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Tree>
    <p:extLst>
      <p:ext uri="{BB962C8B-B14F-4D97-AF65-F5344CB8AC3E}">
        <p14:creationId xmlns:p14="http://schemas.microsoft.com/office/powerpoint/2010/main" val="203314002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TextBox 2"/>
          <p:cNvSpPr txBox="1"/>
          <p:nvPr/>
        </p:nvSpPr>
        <p:spPr>
          <a:xfrm>
            <a:off x="762000" y="609600"/>
            <a:ext cx="7848600" cy="1569660"/>
          </a:xfrm>
          <a:prstGeom prst="rect">
            <a:avLst/>
          </a:prstGeom>
          <a:noFill/>
        </p:spPr>
        <p:txBody>
          <a:bodyPr wrap="square" rtlCol="0">
            <a:spAutoFit/>
          </a:bodyPr>
          <a:lstStyle/>
          <a:p>
            <a:pPr algn="ctr"/>
            <a:r>
              <a:rPr lang="en-US" sz="4800" b="1" spc="600" dirty="0" smtClean="0">
                <a:solidFill>
                  <a:srgbClr val="FF3300"/>
                </a:solidFill>
                <a:effectLst>
                  <a:outerShdw blurRad="50800" dist="38100" dir="2700000" algn="tl" rotWithShape="0">
                    <a:prstClr val="black">
                      <a:alpha val="40000"/>
                    </a:prstClr>
                  </a:outerShdw>
                </a:effectLst>
                <a:latin typeface="Arial Narrow" panose="020B0606020202030204" pitchFamily="34" charset="0"/>
              </a:rPr>
              <a:t>NUCLEAR POWER IN DECLINE</a:t>
            </a:r>
            <a:endParaRPr lang="en-US" sz="4800" b="1" spc="600" dirty="0">
              <a:solidFill>
                <a:srgbClr val="FF3300"/>
              </a:solidFill>
              <a:effectLst>
                <a:outerShdw blurRad="50800" dist="38100" dir="2700000" algn="tl" rotWithShape="0">
                  <a:prstClr val="black">
                    <a:alpha val="40000"/>
                  </a:prstClr>
                </a:outerShdw>
              </a:effectLst>
              <a:latin typeface="Arial Narrow" panose="020B0606020202030204" pitchFamily="34" charset="0"/>
            </a:endParaRPr>
          </a:p>
        </p:txBody>
      </p:sp>
      <p:sp>
        <p:nvSpPr>
          <p:cNvPr id="8" name="TextBox 7"/>
          <p:cNvSpPr txBox="1"/>
          <p:nvPr/>
        </p:nvSpPr>
        <p:spPr>
          <a:xfrm>
            <a:off x="6477000" y="6553200"/>
            <a:ext cx="2546351" cy="215444"/>
          </a:xfrm>
          <a:prstGeom prst="rect">
            <a:avLst/>
          </a:prstGeom>
          <a:noFill/>
        </p:spPr>
        <p:txBody>
          <a:bodyPr wrap="square" rtlCol="0">
            <a:spAutoFit/>
          </a:bodyPr>
          <a:lstStyle/>
          <a:p>
            <a:pPr algn="r"/>
            <a:r>
              <a:rPr lang="en-US" sz="800" i="1" dirty="0" smtClean="0">
                <a:solidFill>
                  <a:schemeClr val="bg1"/>
                </a:solidFill>
                <a:latin typeface="Arial" panose="020B0604020202020204" pitchFamily="34" charset="0"/>
                <a:cs typeface="Arial" panose="020B0604020202020204" pitchFamily="34" charset="0"/>
              </a:rPr>
              <a:t>Photo Credit: </a:t>
            </a:r>
            <a:r>
              <a:rPr lang="en-US" sz="800" i="1" dirty="0">
                <a:solidFill>
                  <a:schemeClr val="bg1"/>
                </a:solidFill>
                <a:latin typeface="Arial" panose="020B0604020202020204" pitchFamily="34" charset="0"/>
                <a:cs typeface="Arial" panose="020B0604020202020204" pitchFamily="34" charset="0"/>
              </a:rPr>
              <a:t>Sandia Science &amp; Technology Park</a:t>
            </a:r>
          </a:p>
        </p:txBody>
      </p:sp>
    </p:spTree>
    <p:extLst>
      <p:ext uri="{BB962C8B-B14F-4D97-AF65-F5344CB8AC3E}">
        <p14:creationId xmlns:p14="http://schemas.microsoft.com/office/powerpoint/2010/main" val="50178886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Nuclear Power in Decline</a:t>
            </a:r>
            <a:endParaRPr lang="en-US" dirty="0"/>
          </a:p>
        </p:txBody>
      </p:sp>
      <p:sp>
        <p:nvSpPr>
          <p:cNvPr id="3" name="Content Placeholder 2"/>
          <p:cNvSpPr>
            <a:spLocks noGrp="1"/>
          </p:cNvSpPr>
          <p:nvPr>
            <p:ph idx="1"/>
          </p:nvPr>
        </p:nvSpPr>
        <p:spPr>
          <a:xfrm>
            <a:off x="457200" y="1600200"/>
            <a:ext cx="3886200" cy="4525963"/>
          </a:xfrm>
        </p:spPr>
        <p:txBody>
          <a:bodyPr>
            <a:normAutofit fontScale="92500" lnSpcReduction="20000"/>
          </a:bodyPr>
          <a:lstStyle/>
          <a:p>
            <a:pPr>
              <a:spcAft>
                <a:spcPts val="500"/>
              </a:spcAft>
            </a:pPr>
            <a:r>
              <a:rPr lang="en-US" dirty="0" smtClean="0"/>
              <a:t>Global nuclear generation peaked in 2006</a:t>
            </a:r>
          </a:p>
          <a:p>
            <a:pPr>
              <a:spcAft>
                <a:spcPts val="500"/>
              </a:spcAft>
            </a:pPr>
            <a:r>
              <a:rPr lang="en-US" dirty="0" smtClean="0"/>
              <a:t>Peaked in France in 2005; United States in 2010</a:t>
            </a:r>
          </a:p>
          <a:p>
            <a:pPr>
              <a:spcAft>
                <a:spcPts val="500"/>
              </a:spcAft>
            </a:pPr>
            <a:r>
              <a:rPr lang="en-US" dirty="0" smtClean="0"/>
              <a:t>Number of operating reactors dropped from high of 438 in 2002 to 390 as of end-2014</a:t>
            </a:r>
            <a:endParaRPr lang="en-US" dirty="0"/>
          </a:p>
        </p:txBody>
      </p:sp>
      <p:sp>
        <p:nvSpPr>
          <p:cNvPr id="4" name="Line 6"/>
          <p:cNvSpPr>
            <a:spLocks noChangeShapeType="1"/>
          </p:cNvSpPr>
          <p:nvPr/>
        </p:nvSpPr>
        <p:spPr bwMode="auto">
          <a:xfrm>
            <a:off x="594360" y="1219200"/>
            <a:ext cx="854964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graphicFrame>
        <p:nvGraphicFramePr>
          <p:cNvPr id="7" name="Chart 6"/>
          <p:cNvGraphicFramePr>
            <a:graphicFrameLocks noGrp="1" noChangeAspect="1"/>
          </p:cNvGraphicFramePr>
          <p:nvPr>
            <p:extLst>
              <p:ext uri="{D42A27DB-BD31-4B8C-83A1-F6EECF244321}">
                <p14:modId xmlns:p14="http://schemas.microsoft.com/office/powerpoint/2010/main" val="3494818339"/>
              </p:ext>
            </p:extLst>
          </p:nvPr>
        </p:nvGraphicFramePr>
        <p:xfrm>
          <a:off x="4191000" y="1600200"/>
          <a:ext cx="4726398" cy="398621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75070023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Costly from Cradle…</a:t>
            </a:r>
            <a:endParaRPr lang="en-US" dirty="0"/>
          </a:p>
        </p:txBody>
      </p:sp>
      <p:sp>
        <p:nvSpPr>
          <p:cNvPr id="3" name="Content Placeholder 2"/>
          <p:cNvSpPr>
            <a:spLocks noGrp="1"/>
          </p:cNvSpPr>
          <p:nvPr>
            <p:ph idx="1"/>
          </p:nvPr>
        </p:nvSpPr>
        <p:spPr>
          <a:xfrm>
            <a:off x="457200" y="1447800"/>
            <a:ext cx="4724400" cy="4724400"/>
          </a:xfrm>
        </p:spPr>
        <p:txBody>
          <a:bodyPr>
            <a:noAutofit/>
          </a:bodyPr>
          <a:lstStyle/>
          <a:p>
            <a:pPr>
              <a:spcAft>
                <a:spcPts val="500"/>
              </a:spcAft>
            </a:pPr>
            <a:r>
              <a:rPr lang="en-US" sz="2400" dirty="0" smtClean="0"/>
              <a:t>Unlike with wind and solar power, building new nuclear facilities has become more expensive over time</a:t>
            </a:r>
          </a:p>
          <a:p>
            <a:pPr>
              <a:spcAft>
                <a:spcPts val="500"/>
              </a:spcAft>
            </a:pPr>
            <a:r>
              <a:rPr lang="en-US" sz="2400" dirty="0" smtClean="0"/>
              <a:t>Construction delays and cost overruns are typical features of nuclear projects</a:t>
            </a:r>
          </a:p>
          <a:p>
            <a:pPr>
              <a:spcAft>
                <a:spcPts val="500"/>
              </a:spcAft>
            </a:pPr>
            <a:r>
              <a:rPr lang="en-US" sz="2400" dirty="0" smtClean="0"/>
              <a:t>Of 66 reactors under construction in mid-2014, 49 were behind schedule, including all 5 in the United States and 20 of 27 in China</a:t>
            </a:r>
          </a:p>
        </p:txBody>
      </p:sp>
      <p:sp>
        <p:nvSpPr>
          <p:cNvPr id="4" name="Line 6"/>
          <p:cNvSpPr>
            <a:spLocks noChangeShapeType="1"/>
          </p:cNvSpPr>
          <p:nvPr/>
        </p:nvSpPr>
        <p:spPr bwMode="auto">
          <a:xfrm>
            <a:off x="594360" y="1219200"/>
            <a:ext cx="854964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57800" y="2176881"/>
            <a:ext cx="3679043" cy="2928519"/>
          </a:xfrm>
          <a:prstGeom prst="rect">
            <a:avLst/>
          </a:prstGeom>
        </p:spPr>
      </p:pic>
      <p:sp>
        <p:nvSpPr>
          <p:cNvPr id="6" name="TextBox 5"/>
          <p:cNvSpPr txBox="1"/>
          <p:nvPr/>
        </p:nvSpPr>
        <p:spPr>
          <a:xfrm>
            <a:off x="6705600" y="6477000"/>
            <a:ext cx="2317751" cy="338554"/>
          </a:xfrm>
          <a:prstGeom prst="rect">
            <a:avLst/>
          </a:prstGeom>
          <a:noFill/>
        </p:spPr>
        <p:txBody>
          <a:bodyPr wrap="square" rtlCol="0">
            <a:spAutoFit/>
          </a:bodyPr>
          <a:lstStyle/>
          <a:p>
            <a:pPr algn="r"/>
            <a:r>
              <a:rPr lang="en-US" sz="800" i="1" dirty="0" smtClean="0">
                <a:solidFill>
                  <a:schemeClr val="bg1"/>
                </a:solidFill>
                <a:latin typeface="Arial" panose="020B0604020202020204" pitchFamily="34" charset="0"/>
                <a:cs typeface="Arial" panose="020B0604020202020204" pitchFamily="34" charset="0"/>
              </a:rPr>
              <a:t>Photo Credit: Wikimedia Commons/ Tennessee Valley Authority</a:t>
            </a:r>
            <a:endParaRPr lang="en-US" sz="800" i="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4437997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 Grave</a:t>
            </a:r>
            <a:endParaRPr lang="en-US" dirty="0"/>
          </a:p>
        </p:txBody>
      </p:sp>
      <p:sp>
        <p:nvSpPr>
          <p:cNvPr id="3" name="Content Placeholder 2"/>
          <p:cNvSpPr>
            <a:spLocks noGrp="1"/>
          </p:cNvSpPr>
          <p:nvPr>
            <p:ph idx="1"/>
          </p:nvPr>
        </p:nvSpPr>
        <p:spPr>
          <a:xfrm>
            <a:off x="4055720" y="1371600"/>
            <a:ext cx="5088280" cy="4876800"/>
          </a:xfrm>
        </p:spPr>
        <p:txBody>
          <a:bodyPr>
            <a:noAutofit/>
          </a:bodyPr>
          <a:lstStyle/>
          <a:p>
            <a:pPr>
              <a:spcAft>
                <a:spcPts val="500"/>
              </a:spcAft>
            </a:pPr>
            <a:r>
              <a:rPr lang="en-US" sz="2400" dirty="0" smtClean="0"/>
              <a:t>Costs rising for aging plants—operation, maintenance, fuel</a:t>
            </a:r>
          </a:p>
          <a:p>
            <a:pPr>
              <a:spcAft>
                <a:spcPts val="500"/>
              </a:spcAft>
            </a:pPr>
            <a:r>
              <a:rPr lang="en-US" sz="2400" dirty="0" smtClean="0"/>
              <a:t>Squeezed by cheap renewables and natural gas, 5 U.S. reactors have retired early since 2013</a:t>
            </a:r>
            <a:endParaRPr lang="en-US" sz="2400" dirty="0"/>
          </a:p>
          <a:p>
            <a:pPr>
              <a:spcAft>
                <a:spcPts val="500"/>
              </a:spcAft>
            </a:pPr>
            <a:r>
              <a:rPr lang="en-US" sz="2400" dirty="0" smtClean="0"/>
              <a:t>Closing is costly: ~$4.4 billion for two California reactors; $130 billion for 4-reactor U.K. site with legacy of  weapons-grade plutonium</a:t>
            </a:r>
          </a:p>
          <a:p>
            <a:pPr>
              <a:spcAft>
                <a:spcPts val="500"/>
              </a:spcAft>
            </a:pPr>
            <a:r>
              <a:rPr lang="en-US" sz="2400" dirty="0" smtClean="0"/>
              <a:t>Nuclear waste disposal problem remains unresolved</a:t>
            </a:r>
          </a:p>
        </p:txBody>
      </p:sp>
      <p:sp>
        <p:nvSpPr>
          <p:cNvPr id="4" name="Line 6"/>
          <p:cNvSpPr>
            <a:spLocks noChangeShapeType="1"/>
          </p:cNvSpPr>
          <p:nvPr/>
        </p:nvSpPr>
        <p:spPr bwMode="auto">
          <a:xfrm>
            <a:off x="594360" y="1219200"/>
            <a:ext cx="854964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7" name="TextBox 6"/>
          <p:cNvSpPr txBox="1"/>
          <p:nvPr/>
        </p:nvSpPr>
        <p:spPr>
          <a:xfrm>
            <a:off x="6629400" y="6429537"/>
            <a:ext cx="2438400" cy="215444"/>
          </a:xfrm>
          <a:prstGeom prst="rect">
            <a:avLst/>
          </a:prstGeom>
          <a:noFill/>
        </p:spPr>
        <p:txBody>
          <a:bodyPr wrap="square" rtlCol="0">
            <a:spAutoFit/>
          </a:bodyPr>
          <a:lstStyle/>
          <a:p>
            <a:r>
              <a:rPr lang="en-US" sz="800" i="1" dirty="0" smtClean="0">
                <a:solidFill>
                  <a:prstClr val="white"/>
                </a:solidFill>
                <a:latin typeface="Arial" panose="020B0604020202020204" pitchFamily="34" charset="0"/>
                <a:cs typeface="Arial" panose="020B0604020202020204" pitchFamily="34" charset="0"/>
              </a:rPr>
              <a:t>Photo credit: </a:t>
            </a:r>
            <a:r>
              <a:rPr lang="en-US" sz="800" i="1" dirty="0">
                <a:solidFill>
                  <a:prstClr val="white"/>
                </a:solidFill>
                <a:latin typeface="Arial" panose="020B0604020202020204" pitchFamily="34" charset="0"/>
                <a:cs typeface="Arial" panose="020B0604020202020204" pitchFamily="34" charset="0"/>
              </a:rPr>
              <a:t>Wikimedia Commons/</a:t>
            </a:r>
            <a:r>
              <a:rPr lang="en-US" sz="800" i="1" dirty="0" err="1">
                <a:solidFill>
                  <a:prstClr val="white"/>
                </a:solidFill>
                <a:latin typeface="Arial" panose="020B0604020202020204" pitchFamily="34" charset="0"/>
                <a:cs typeface="Arial" panose="020B0604020202020204" pitchFamily="34" charset="0"/>
              </a:rPr>
              <a:t>awnisALAN</a:t>
            </a:r>
            <a:endParaRPr lang="en-US" sz="1400" i="1" dirty="0">
              <a:solidFill>
                <a:prstClr val="white"/>
              </a:solidFill>
              <a:latin typeface="Arial" panose="020B0604020202020204" pitchFamily="34" charset="0"/>
              <a:cs typeface="Arial" panose="020B0604020202020204" pitchFamily="34" charset="0"/>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 y="2057400"/>
            <a:ext cx="3647440" cy="3048000"/>
          </a:xfrm>
          <a:prstGeom prst="rect">
            <a:avLst/>
          </a:prstGeom>
        </p:spPr>
      </p:pic>
    </p:spTree>
    <p:extLst>
      <p:ext uri="{BB962C8B-B14F-4D97-AF65-F5344CB8AC3E}">
        <p14:creationId xmlns:p14="http://schemas.microsoft.com/office/powerpoint/2010/main" val="315586509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74638"/>
            <a:ext cx="8838294" cy="1143000"/>
          </a:xfrm>
        </p:spPr>
        <p:txBody>
          <a:bodyPr>
            <a:normAutofit/>
          </a:bodyPr>
          <a:lstStyle/>
          <a:p>
            <a:r>
              <a:rPr lang="en-US" sz="3800" dirty="0" smtClean="0"/>
              <a:t>Fukushima Meltdown Hastens Decline</a:t>
            </a:r>
            <a:endParaRPr lang="en-US" sz="3800" dirty="0"/>
          </a:p>
        </p:txBody>
      </p:sp>
      <p:sp>
        <p:nvSpPr>
          <p:cNvPr id="3" name="Content Placeholder 2"/>
          <p:cNvSpPr>
            <a:spLocks noGrp="1"/>
          </p:cNvSpPr>
          <p:nvPr>
            <p:ph idx="1"/>
          </p:nvPr>
        </p:nvSpPr>
        <p:spPr>
          <a:xfrm>
            <a:off x="152400" y="1295400"/>
            <a:ext cx="3962400" cy="5029200"/>
          </a:xfrm>
        </p:spPr>
        <p:txBody>
          <a:bodyPr>
            <a:noAutofit/>
          </a:bodyPr>
          <a:lstStyle/>
          <a:p>
            <a:pPr>
              <a:spcAft>
                <a:spcPts val="500"/>
              </a:spcAft>
            </a:pPr>
            <a:r>
              <a:rPr lang="en-US" sz="2200" dirty="0" smtClean="0"/>
              <a:t>2011 earthquake/tsunami crippled Fukushima plant, leaked radiation</a:t>
            </a:r>
          </a:p>
          <a:p>
            <a:pPr>
              <a:spcAft>
                <a:spcPts val="500"/>
              </a:spcAft>
            </a:pPr>
            <a:r>
              <a:rPr lang="en-US" sz="2200" dirty="0"/>
              <a:t>A</a:t>
            </a:r>
            <a:r>
              <a:rPr lang="en-US" sz="2200" dirty="0" smtClean="0"/>
              <a:t>ll Japanese reactors eventually off-line; no nuclear generation since </a:t>
            </a:r>
            <a:r>
              <a:rPr lang="en-US" sz="2200" dirty="0"/>
              <a:t>mid-2013, as of early </a:t>
            </a:r>
            <a:r>
              <a:rPr lang="en-US" sz="2200" dirty="0" smtClean="0"/>
              <a:t>2015</a:t>
            </a:r>
          </a:p>
          <a:p>
            <a:pPr>
              <a:spcAft>
                <a:spcPts val="500"/>
              </a:spcAft>
            </a:pPr>
            <a:r>
              <a:rPr lang="en-US" sz="2200" dirty="0" smtClean="0"/>
              <a:t>Germany, Switzerland, Belgium announced nuclear phase-outs</a:t>
            </a:r>
          </a:p>
          <a:p>
            <a:pPr>
              <a:spcAft>
                <a:spcPts val="500"/>
              </a:spcAft>
            </a:pPr>
            <a:r>
              <a:rPr lang="en-US" sz="2200" dirty="0" smtClean="0"/>
              <a:t>France cutting nuclear reliance from 75% of electricity to 50% by 2025</a:t>
            </a:r>
          </a:p>
        </p:txBody>
      </p:sp>
      <p:sp>
        <p:nvSpPr>
          <p:cNvPr id="4" name="Line 6"/>
          <p:cNvSpPr>
            <a:spLocks noChangeShapeType="1"/>
          </p:cNvSpPr>
          <p:nvPr/>
        </p:nvSpPr>
        <p:spPr bwMode="auto">
          <a:xfrm>
            <a:off x="594360" y="1219200"/>
            <a:ext cx="854964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7" name="TextBox 6"/>
          <p:cNvSpPr txBox="1"/>
          <p:nvPr/>
        </p:nvSpPr>
        <p:spPr>
          <a:xfrm>
            <a:off x="6248400" y="6477000"/>
            <a:ext cx="2774951" cy="338554"/>
          </a:xfrm>
          <a:prstGeom prst="rect">
            <a:avLst/>
          </a:prstGeom>
          <a:noFill/>
        </p:spPr>
        <p:txBody>
          <a:bodyPr wrap="square" rtlCol="0">
            <a:spAutoFit/>
          </a:bodyPr>
          <a:lstStyle/>
          <a:p>
            <a:pPr algn="r"/>
            <a:r>
              <a:rPr lang="en-US" sz="800" i="1" dirty="0" smtClean="0">
                <a:solidFill>
                  <a:schemeClr val="bg1"/>
                </a:solidFill>
                <a:latin typeface="Arial" panose="020B0604020202020204" pitchFamily="34" charset="0"/>
                <a:cs typeface="Arial" panose="020B0604020202020204" pitchFamily="34" charset="0"/>
              </a:rPr>
              <a:t>Data provided by: </a:t>
            </a:r>
            <a:r>
              <a:rPr lang="en-US" sz="800" i="1" dirty="0" err="1" smtClean="0">
                <a:solidFill>
                  <a:schemeClr val="bg1"/>
                </a:solidFill>
                <a:latin typeface="Arial" panose="020B0604020202020204" pitchFamily="34" charset="0"/>
                <a:cs typeface="Arial" panose="020B0604020202020204" pitchFamily="34" charset="0"/>
              </a:rPr>
              <a:t>Mycle</a:t>
            </a:r>
            <a:r>
              <a:rPr lang="en-US" sz="800" i="1" dirty="0" smtClean="0">
                <a:solidFill>
                  <a:schemeClr val="bg1"/>
                </a:solidFill>
                <a:latin typeface="Arial" panose="020B0604020202020204" pitchFamily="34" charset="0"/>
                <a:cs typeface="Arial" panose="020B0604020202020204" pitchFamily="34" charset="0"/>
              </a:rPr>
              <a:t> Schneider </a:t>
            </a:r>
            <a:r>
              <a:rPr lang="en-US" sz="800" i="1" dirty="0">
                <a:solidFill>
                  <a:schemeClr val="bg1"/>
                </a:solidFill>
                <a:latin typeface="Arial" panose="020B0604020202020204" pitchFamily="34" charset="0"/>
                <a:cs typeface="Arial" panose="020B0604020202020204" pitchFamily="34" charset="0"/>
              </a:rPr>
              <a:t>Consulting </a:t>
            </a:r>
            <a:r>
              <a:rPr lang="en-US" sz="800" i="1" dirty="0" smtClean="0">
                <a:solidFill>
                  <a:schemeClr val="bg1"/>
                </a:solidFill>
                <a:latin typeface="Arial" panose="020B0604020202020204" pitchFamily="34" charset="0"/>
                <a:cs typeface="Arial" panose="020B0604020202020204" pitchFamily="34" charset="0"/>
              </a:rPr>
              <a:t>www.worldnuclearreport.org</a:t>
            </a:r>
            <a:endParaRPr lang="en-US" sz="800" i="1" dirty="0">
              <a:solidFill>
                <a:schemeClr val="bg1"/>
              </a:solidFill>
              <a:latin typeface="Arial" panose="020B0604020202020204" pitchFamily="34" charset="0"/>
              <a:cs typeface="Arial" panose="020B0604020202020204" pitchFamily="34" charset="0"/>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97078" y="1676400"/>
            <a:ext cx="4818321" cy="4042689"/>
          </a:xfrm>
          <a:prstGeom prst="rect">
            <a:avLst/>
          </a:prstGeom>
        </p:spPr>
      </p:pic>
    </p:spTree>
    <p:extLst>
      <p:ext uri="{BB962C8B-B14F-4D97-AF65-F5344CB8AC3E}">
        <p14:creationId xmlns:p14="http://schemas.microsoft.com/office/powerpoint/2010/main" val="61216781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62092" y="3798020"/>
            <a:ext cx="3581400" cy="2387600"/>
          </a:xfrm>
          <a:prstGeom prst="rect">
            <a:avLst/>
          </a:prstGeom>
        </p:spPr>
      </p:pic>
      <p:sp>
        <p:nvSpPr>
          <p:cNvPr id="2" name="Title 1"/>
          <p:cNvSpPr>
            <a:spLocks noGrp="1"/>
          </p:cNvSpPr>
          <p:nvPr>
            <p:ph type="title"/>
          </p:nvPr>
        </p:nvSpPr>
        <p:spPr/>
        <p:txBody>
          <a:bodyPr/>
          <a:lstStyle/>
          <a:p>
            <a:r>
              <a:rPr lang="en-US" dirty="0" smtClean="0"/>
              <a:t>Low-Carbon, Low-Risk Energy</a:t>
            </a:r>
            <a:endParaRPr lang="en-US" dirty="0"/>
          </a:p>
        </p:txBody>
      </p:sp>
      <p:sp>
        <p:nvSpPr>
          <p:cNvPr id="3" name="Content Placeholder 2"/>
          <p:cNvSpPr>
            <a:spLocks noGrp="1"/>
          </p:cNvSpPr>
          <p:nvPr>
            <p:ph idx="1"/>
          </p:nvPr>
        </p:nvSpPr>
        <p:spPr>
          <a:xfrm>
            <a:off x="762000" y="1524000"/>
            <a:ext cx="8153400" cy="2286000"/>
          </a:xfrm>
        </p:spPr>
        <p:txBody>
          <a:bodyPr>
            <a:noAutofit/>
          </a:bodyPr>
          <a:lstStyle/>
          <a:p>
            <a:pPr marL="0" indent="0">
              <a:spcAft>
                <a:spcPts val="500"/>
              </a:spcAft>
              <a:buNone/>
            </a:pPr>
            <a:r>
              <a:rPr lang="en-US" sz="3000" dirty="0" smtClean="0"/>
              <a:t>Building wind and solar power capacity is quicker and more affordable than building nuclear—without the financial, environmental, and health risks</a:t>
            </a:r>
            <a:r>
              <a:rPr lang="en-US" sz="3000" dirty="0"/>
              <a:t> </a:t>
            </a:r>
            <a:r>
              <a:rPr lang="en-US" sz="3000" dirty="0" smtClean="0"/>
              <a:t>associated with atomic power</a:t>
            </a:r>
          </a:p>
        </p:txBody>
      </p:sp>
      <p:sp>
        <p:nvSpPr>
          <p:cNvPr id="4" name="Line 6"/>
          <p:cNvSpPr>
            <a:spLocks noChangeShapeType="1"/>
          </p:cNvSpPr>
          <p:nvPr/>
        </p:nvSpPr>
        <p:spPr bwMode="auto">
          <a:xfrm>
            <a:off x="594360" y="1219200"/>
            <a:ext cx="854964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4400" y="3809999"/>
            <a:ext cx="3581400" cy="2388025"/>
          </a:xfrm>
          <a:prstGeom prst="rect">
            <a:avLst/>
          </a:prstGeom>
        </p:spPr>
      </p:pic>
      <p:sp>
        <p:nvSpPr>
          <p:cNvPr id="9" name="TextBox 8"/>
          <p:cNvSpPr txBox="1"/>
          <p:nvPr/>
        </p:nvSpPr>
        <p:spPr>
          <a:xfrm>
            <a:off x="6477000" y="6383923"/>
            <a:ext cx="2546351" cy="338554"/>
          </a:xfrm>
          <a:prstGeom prst="rect">
            <a:avLst/>
          </a:prstGeom>
          <a:noFill/>
        </p:spPr>
        <p:txBody>
          <a:bodyPr wrap="square" rtlCol="0">
            <a:spAutoFit/>
          </a:bodyPr>
          <a:lstStyle/>
          <a:p>
            <a:pPr algn="r"/>
            <a:r>
              <a:rPr lang="en-US" sz="800" i="1" dirty="0" smtClean="0">
                <a:solidFill>
                  <a:schemeClr val="bg1"/>
                </a:solidFill>
                <a:latin typeface="Arial" panose="020B0604020202020204" pitchFamily="34" charset="0"/>
                <a:cs typeface="Arial" panose="020B0604020202020204" pitchFamily="34" charset="0"/>
              </a:rPr>
              <a:t>Photo Credit: </a:t>
            </a:r>
            <a:r>
              <a:rPr lang="en-US" sz="800" i="1" dirty="0">
                <a:solidFill>
                  <a:schemeClr val="bg1"/>
                </a:solidFill>
                <a:latin typeface="Arial" panose="020B0604020202020204" pitchFamily="34" charset="0"/>
                <a:cs typeface="Arial" panose="020B0604020202020204" pitchFamily="34" charset="0"/>
              </a:rPr>
              <a:t>Wikimedia </a:t>
            </a:r>
            <a:r>
              <a:rPr lang="en-US" sz="800" i="1" dirty="0" smtClean="0">
                <a:solidFill>
                  <a:schemeClr val="bg1"/>
                </a:solidFill>
                <a:latin typeface="Arial" panose="020B0604020202020204" pitchFamily="34" charset="0"/>
                <a:cs typeface="Arial" panose="020B0604020202020204" pitchFamily="34" charset="0"/>
              </a:rPr>
              <a:t>Commons/ILIOTEC </a:t>
            </a:r>
            <a:r>
              <a:rPr lang="en-US" sz="800" i="1" dirty="0">
                <a:solidFill>
                  <a:schemeClr val="bg1"/>
                </a:solidFill>
                <a:latin typeface="Arial" panose="020B0604020202020204" pitchFamily="34" charset="0"/>
                <a:cs typeface="Arial" panose="020B0604020202020204" pitchFamily="34" charset="0"/>
              </a:rPr>
              <a:t>Solar GmbH; </a:t>
            </a:r>
            <a:r>
              <a:rPr lang="en-US" sz="800" i="1" dirty="0" err="1">
                <a:solidFill>
                  <a:schemeClr val="bg1"/>
                </a:solidFill>
                <a:latin typeface="Arial" panose="020B0604020202020204" pitchFamily="34" charset="0"/>
                <a:cs typeface="Arial" panose="020B0604020202020204" pitchFamily="34" charset="0"/>
              </a:rPr>
              <a:t>Iberdrola</a:t>
            </a:r>
            <a:r>
              <a:rPr lang="en-US" sz="800" i="1" dirty="0">
                <a:solidFill>
                  <a:schemeClr val="bg1"/>
                </a:solidFill>
                <a:latin typeface="Arial" panose="020B0604020202020204" pitchFamily="34" charset="0"/>
                <a:cs typeface="Arial" panose="020B0604020202020204" pitchFamily="34" charset="0"/>
              </a:rPr>
              <a:t> Renewables </a:t>
            </a:r>
            <a:r>
              <a:rPr lang="en-US" sz="800" i="1" dirty="0" smtClean="0">
                <a:solidFill>
                  <a:schemeClr val="bg1"/>
                </a:solidFill>
                <a:latin typeface="Arial" panose="020B0604020202020204" pitchFamily="34" charset="0"/>
                <a:cs typeface="Arial" panose="020B0604020202020204" pitchFamily="34" charset="0"/>
              </a:rPr>
              <a:t>Inc.</a:t>
            </a:r>
            <a:endParaRPr lang="en-US" sz="800" i="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2580129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TextBox 2"/>
          <p:cNvSpPr txBox="1"/>
          <p:nvPr/>
        </p:nvSpPr>
        <p:spPr>
          <a:xfrm>
            <a:off x="537358" y="457200"/>
            <a:ext cx="8229600" cy="830997"/>
          </a:xfrm>
          <a:prstGeom prst="rect">
            <a:avLst/>
          </a:prstGeom>
          <a:noFill/>
        </p:spPr>
        <p:txBody>
          <a:bodyPr wrap="square" rtlCol="0">
            <a:spAutoFit/>
          </a:bodyPr>
          <a:lstStyle/>
          <a:p>
            <a:pPr algn="ctr"/>
            <a:r>
              <a:rPr lang="en-US" sz="4800" b="1" spc="600" dirty="0" smtClean="0">
                <a:solidFill>
                  <a:srgbClr val="FF3300"/>
                </a:solidFill>
                <a:effectLst>
                  <a:outerShdw blurRad="50800" dist="38100" dir="2700000" algn="tl" rotWithShape="0">
                    <a:prstClr val="black">
                      <a:alpha val="40000"/>
                    </a:prstClr>
                  </a:outerShdw>
                </a:effectLst>
                <a:latin typeface="Arial Narrow" panose="020B0606020202030204" pitchFamily="34" charset="0"/>
              </a:rPr>
              <a:t>THE SOLAR REVOLUTION</a:t>
            </a:r>
            <a:endParaRPr lang="en-US" sz="4800" b="1" spc="600" dirty="0">
              <a:solidFill>
                <a:srgbClr val="FF3300"/>
              </a:solidFill>
              <a:effectLst>
                <a:outerShdw blurRad="50800" dist="38100" dir="2700000" algn="tl" rotWithShape="0">
                  <a:prstClr val="black">
                    <a:alpha val="40000"/>
                  </a:prstClr>
                </a:outerShdw>
              </a:effectLst>
              <a:latin typeface="Arial Narrow" panose="020B0606020202030204" pitchFamily="34" charset="0"/>
            </a:endParaRPr>
          </a:p>
        </p:txBody>
      </p:sp>
      <p:sp>
        <p:nvSpPr>
          <p:cNvPr id="8" name="TextBox 7"/>
          <p:cNvSpPr txBox="1"/>
          <p:nvPr/>
        </p:nvSpPr>
        <p:spPr>
          <a:xfrm>
            <a:off x="6477000" y="6553200"/>
            <a:ext cx="2546351" cy="215444"/>
          </a:xfrm>
          <a:prstGeom prst="rect">
            <a:avLst/>
          </a:prstGeom>
          <a:noFill/>
        </p:spPr>
        <p:txBody>
          <a:bodyPr wrap="square" rtlCol="0">
            <a:spAutoFit/>
          </a:bodyPr>
          <a:lstStyle/>
          <a:p>
            <a:pPr algn="r"/>
            <a:r>
              <a:rPr lang="en-US" sz="800" i="1" dirty="0" smtClean="0">
                <a:solidFill>
                  <a:schemeClr val="bg1"/>
                </a:solidFill>
                <a:latin typeface="Arial" panose="020B0604020202020204" pitchFamily="34" charset="0"/>
                <a:cs typeface="Arial" panose="020B0604020202020204" pitchFamily="34" charset="0"/>
              </a:rPr>
              <a:t>Photo Credit: </a:t>
            </a:r>
            <a:r>
              <a:rPr lang="en-US" sz="800" i="1" dirty="0">
                <a:solidFill>
                  <a:schemeClr val="bg1"/>
                </a:solidFill>
                <a:latin typeface="Arial" panose="020B0604020202020204" pitchFamily="34" charset="0"/>
                <a:cs typeface="Arial" panose="020B0604020202020204" pitchFamily="34" charset="0"/>
              </a:rPr>
              <a:t>Dennis Schroeder / </a:t>
            </a:r>
            <a:r>
              <a:rPr lang="en-US" sz="800" i="1" dirty="0" smtClean="0">
                <a:solidFill>
                  <a:schemeClr val="bg1"/>
                </a:solidFill>
                <a:latin typeface="Arial" panose="020B0604020202020204" pitchFamily="34" charset="0"/>
                <a:cs typeface="Arial" panose="020B0604020202020204" pitchFamily="34" charset="0"/>
              </a:rPr>
              <a:t>NREL</a:t>
            </a:r>
            <a:endParaRPr lang="en-US" sz="800" i="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460861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Solar Revolution</a:t>
            </a:r>
            <a:endParaRPr lang="en-US" dirty="0"/>
          </a:p>
        </p:txBody>
      </p:sp>
      <p:sp>
        <p:nvSpPr>
          <p:cNvPr id="3" name="Content Placeholder 2"/>
          <p:cNvSpPr>
            <a:spLocks noGrp="1"/>
          </p:cNvSpPr>
          <p:nvPr>
            <p:ph idx="1"/>
          </p:nvPr>
        </p:nvSpPr>
        <p:spPr>
          <a:xfrm>
            <a:off x="457200" y="1600200"/>
            <a:ext cx="3962400" cy="4525963"/>
          </a:xfrm>
        </p:spPr>
        <p:txBody>
          <a:bodyPr>
            <a:normAutofit fontScale="92500" lnSpcReduction="20000"/>
          </a:bodyPr>
          <a:lstStyle/>
          <a:p>
            <a:pPr>
              <a:spcAft>
                <a:spcPts val="500"/>
              </a:spcAft>
            </a:pPr>
            <a:r>
              <a:rPr lang="en-US" sz="2800" dirty="0" smtClean="0"/>
              <a:t>Solar PV converts sun’s energy into electricity </a:t>
            </a:r>
          </a:p>
          <a:p>
            <a:pPr>
              <a:spcAft>
                <a:spcPts val="500"/>
              </a:spcAft>
            </a:pPr>
            <a:r>
              <a:rPr lang="en-US" sz="2800" dirty="0" smtClean="0"/>
              <a:t>Fastest-growing electricity source worldwide</a:t>
            </a:r>
          </a:p>
          <a:p>
            <a:pPr>
              <a:spcAft>
                <a:spcPts val="500"/>
              </a:spcAft>
            </a:pPr>
            <a:r>
              <a:rPr lang="en-US" sz="2800" dirty="0" smtClean="0"/>
              <a:t>&gt; 50% annual growth 2008–2013</a:t>
            </a:r>
          </a:p>
          <a:p>
            <a:pPr>
              <a:spcAft>
                <a:spcPts val="500"/>
              </a:spcAft>
            </a:pPr>
            <a:r>
              <a:rPr lang="en-US" sz="2800" dirty="0" smtClean="0"/>
              <a:t>Can scale up from small rooftop systems to massive utility-scale arrays</a:t>
            </a:r>
            <a:endParaRPr lang="en-US" sz="2800" dirty="0"/>
          </a:p>
        </p:txBody>
      </p:sp>
      <p:sp>
        <p:nvSpPr>
          <p:cNvPr id="4" name="Line 6"/>
          <p:cNvSpPr>
            <a:spLocks noChangeShapeType="1"/>
          </p:cNvSpPr>
          <p:nvPr/>
        </p:nvSpPr>
        <p:spPr bwMode="auto">
          <a:xfrm>
            <a:off x="594360" y="1219200"/>
            <a:ext cx="854964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graphicFrame>
        <p:nvGraphicFramePr>
          <p:cNvPr id="9" name="Chart 8"/>
          <p:cNvGraphicFramePr>
            <a:graphicFrameLocks noGrp="1" noChangeAspect="1"/>
          </p:cNvGraphicFramePr>
          <p:nvPr>
            <p:extLst>
              <p:ext uri="{D42A27DB-BD31-4B8C-83A1-F6EECF244321}">
                <p14:modId xmlns:p14="http://schemas.microsoft.com/office/powerpoint/2010/main" val="1098420060"/>
              </p:ext>
            </p:extLst>
          </p:nvPr>
        </p:nvGraphicFramePr>
        <p:xfrm>
          <a:off x="4648200" y="1600200"/>
          <a:ext cx="4138144" cy="3488174"/>
        </p:xfrm>
        <a:graphic>
          <a:graphicData uri="http://schemas.openxmlformats.org/drawingml/2006/chart">
            <c:chart xmlns:c="http://schemas.openxmlformats.org/drawingml/2006/chart" xmlns:r="http://schemas.openxmlformats.org/officeDocument/2006/relationships" r:id="rId3"/>
          </a:graphicData>
        </a:graphic>
      </p:graphicFrame>
      <p:sp>
        <p:nvSpPr>
          <p:cNvPr id="10" name="TextBox 9"/>
          <p:cNvSpPr txBox="1"/>
          <p:nvPr/>
        </p:nvSpPr>
        <p:spPr>
          <a:xfrm>
            <a:off x="5278599" y="1524000"/>
            <a:ext cx="3200400" cy="523220"/>
          </a:xfrm>
          <a:prstGeom prst="rect">
            <a:avLst/>
          </a:prstGeom>
          <a:noFill/>
        </p:spPr>
        <p:txBody>
          <a:bodyPr wrap="square" rtlCol="0">
            <a:spAutoFit/>
          </a:bodyPr>
          <a:lstStyle/>
          <a:p>
            <a:pPr algn="ctr"/>
            <a:r>
              <a:rPr lang="en-US" sz="1400" dirty="0">
                <a:latin typeface="Arial" panose="020B0604020202020204" pitchFamily="34" charset="0"/>
                <a:cs typeface="Arial" panose="020B0604020202020204" pitchFamily="34" charset="0"/>
              </a:rPr>
              <a:t>World Solar-Generated Electricity, </a:t>
            </a:r>
            <a:r>
              <a:rPr lang="en-US" sz="1400" dirty="0" smtClean="0">
                <a:latin typeface="Arial" panose="020B0604020202020204" pitchFamily="34" charset="0"/>
                <a:cs typeface="Arial" panose="020B0604020202020204" pitchFamily="34" charset="0"/>
              </a:rPr>
              <a:t>2000-2013</a:t>
            </a:r>
            <a:endParaRPr lang="en-US"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5666395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Solar Beating the Grid</a:t>
            </a:r>
            <a:endParaRPr lang="en-US" dirty="0"/>
          </a:p>
        </p:txBody>
      </p:sp>
      <p:sp>
        <p:nvSpPr>
          <p:cNvPr id="3" name="Content Placeholder 2"/>
          <p:cNvSpPr>
            <a:spLocks noGrp="1"/>
          </p:cNvSpPr>
          <p:nvPr>
            <p:ph idx="1"/>
          </p:nvPr>
        </p:nvSpPr>
        <p:spPr>
          <a:xfrm>
            <a:off x="3924300" y="1524000"/>
            <a:ext cx="5105400" cy="4302017"/>
          </a:xfrm>
        </p:spPr>
        <p:txBody>
          <a:bodyPr>
            <a:normAutofit fontScale="92500" lnSpcReduction="10000"/>
          </a:bodyPr>
          <a:lstStyle/>
          <a:p>
            <a:pPr>
              <a:spcAft>
                <a:spcPts val="500"/>
              </a:spcAft>
            </a:pPr>
            <a:r>
              <a:rPr lang="en-US" sz="2800" dirty="0"/>
              <a:t>In growing number of markets, solar-generated electricity now cheaper than grid average</a:t>
            </a:r>
          </a:p>
          <a:p>
            <a:pPr>
              <a:spcAft>
                <a:spcPts val="500"/>
              </a:spcAft>
            </a:pPr>
            <a:r>
              <a:rPr lang="en-US" sz="2800" dirty="0"/>
              <a:t>U.S. utility-scale PV system costs down ~80% since 2009</a:t>
            </a:r>
          </a:p>
          <a:p>
            <a:pPr>
              <a:spcAft>
                <a:spcPts val="500"/>
              </a:spcAft>
            </a:pPr>
            <a:r>
              <a:rPr lang="en-US" sz="2800" dirty="0" smtClean="0"/>
              <a:t>Globally, solar panels cost over $74/watt in 1972</a:t>
            </a:r>
          </a:p>
          <a:p>
            <a:pPr>
              <a:spcAft>
                <a:spcPts val="500"/>
              </a:spcAft>
            </a:pPr>
            <a:r>
              <a:rPr lang="en-US" sz="2800" dirty="0" smtClean="0"/>
              <a:t>Mid-2014 price: below 70¢/watt</a:t>
            </a:r>
          </a:p>
          <a:p>
            <a:pPr>
              <a:spcAft>
                <a:spcPts val="500"/>
              </a:spcAft>
            </a:pPr>
            <a:r>
              <a:rPr lang="en-US" sz="2800" dirty="0" smtClean="0"/>
              <a:t>Innovation </a:t>
            </a:r>
            <a:r>
              <a:rPr lang="en-US" sz="2800" dirty="0"/>
              <a:t>and policy drove remarkable </a:t>
            </a:r>
            <a:r>
              <a:rPr lang="en-US" sz="2800" dirty="0" smtClean="0"/>
              <a:t>price decline</a:t>
            </a:r>
          </a:p>
        </p:txBody>
      </p:sp>
      <p:sp>
        <p:nvSpPr>
          <p:cNvPr id="4" name="Line 6"/>
          <p:cNvSpPr>
            <a:spLocks noChangeShapeType="1"/>
          </p:cNvSpPr>
          <p:nvPr/>
        </p:nvSpPr>
        <p:spPr bwMode="auto">
          <a:xfrm>
            <a:off x="594360" y="1219200"/>
            <a:ext cx="854964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8" name="TextBox 7"/>
          <p:cNvSpPr txBox="1"/>
          <p:nvPr/>
        </p:nvSpPr>
        <p:spPr>
          <a:xfrm>
            <a:off x="6477000" y="6553200"/>
            <a:ext cx="2546351" cy="215444"/>
          </a:xfrm>
          <a:prstGeom prst="rect">
            <a:avLst/>
          </a:prstGeom>
          <a:noFill/>
        </p:spPr>
        <p:txBody>
          <a:bodyPr wrap="square" rtlCol="0">
            <a:spAutoFit/>
          </a:bodyPr>
          <a:lstStyle/>
          <a:p>
            <a:pPr algn="r"/>
            <a:r>
              <a:rPr lang="en-US" sz="800" i="1" dirty="0" smtClean="0">
                <a:solidFill>
                  <a:schemeClr val="bg1"/>
                </a:solidFill>
                <a:latin typeface="Arial" panose="020B0604020202020204" pitchFamily="34" charset="0"/>
                <a:cs typeface="Arial" panose="020B0604020202020204" pitchFamily="34" charset="0"/>
              </a:rPr>
              <a:t>Image Credit: Lazard</a:t>
            </a:r>
            <a:endParaRPr lang="en-US" sz="800" i="1" dirty="0">
              <a:solidFill>
                <a:schemeClr val="bg1"/>
              </a:solidFill>
              <a:latin typeface="Arial" panose="020B0604020202020204" pitchFamily="34" charset="0"/>
              <a:cs typeface="Arial" panose="020B0604020202020204" pitchFamily="34" charset="0"/>
            </a:endParaRPr>
          </a:p>
        </p:txBody>
      </p:sp>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30629" y="2110421"/>
            <a:ext cx="3886537" cy="3452179"/>
          </a:xfrm>
          <a:prstGeom prst="rect">
            <a:avLst/>
          </a:prstGeom>
        </p:spPr>
      </p:pic>
      <p:sp>
        <p:nvSpPr>
          <p:cNvPr id="9" name="TextBox 8"/>
          <p:cNvSpPr txBox="1"/>
          <p:nvPr/>
        </p:nvSpPr>
        <p:spPr>
          <a:xfrm>
            <a:off x="228600" y="1447800"/>
            <a:ext cx="3581400" cy="738664"/>
          </a:xfrm>
          <a:prstGeom prst="rect">
            <a:avLst/>
          </a:prstGeom>
          <a:noFill/>
        </p:spPr>
        <p:txBody>
          <a:bodyPr wrap="square" rtlCol="0">
            <a:spAutoFit/>
          </a:bodyPr>
          <a:lstStyle/>
          <a:p>
            <a:pPr algn="ctr"/>
            <a:r>
              <a:rPr lang="en-US" sz="1400" dirty="0" smtClean="0">
                <a:latin typeface="Arial" panose="020B0604020202020204" pitchFamily="34" charset="0"/>
                <a:cs typeface="Arial" panose="020B0604020202020204" pitchFamily="34" charset="0"/>
              </a:rPr>
              <a:t>Levelized Cost of Energy for Utility-scale Solar PV Systems in the United States, 2009-2014</a:t>
            </a:r>
            <a:endParaRPr lang="en-US" sz="1400" dirty="0">
              <a:latin typeface="Arial" panose="020B0604020202020204" pitchFamily="34" charset="0"/>
              <a:cs typeface="Arial" panose="020B0604020202020204" pitchFamily="34" charset="0"/>
            </a:endParaRPr>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70848" y="5715000"/>
            <a:ext cx="1806097" cy="167655"/>
          </a:xfrm>
          <a:prstGeom prst="rect">
            <a:avLst/>
          </a:prstGeom>
        </p:spPr>
      </p:pic>
    </p:spTree>
    <p:extLst>
      <p:ext uri="{BB962C8B-B14F-4D97-AF65-F5344CB8AC3E}">
        <p14:creationId xmlns:p14="http://schemas.microsoft.com/office/powerpoint/2010/main" val="373448957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Contents</a:t>
            </a:r>
            <a:endParaRPr lang="en-US" dirty="0"/>
          </a:p>
        </p:txBody>
      </p:sp>
      <p:sp>
        <p:nvSpPr>
          <p:cNvPr id="3" name="Content Placeholder 2"/>
          <p:cNvSpPr>
            <a:spLocks noGrp="1"/>
          </p:cNvSpPr>
          <p:nvPr>
            <p:ph idx="1"/>
          </p:nvPr>
        </p:nvSpPr>
        <p:spPr>
          <a:xfrm>
            <a:off x="2133600" y="1600200"/>
            <a:ext cx="6553200" cy="4525963"/>
          </a:xfrm>
        </p:spPr>
        <p:txBody>
          <a:bodyPr>
            <a:normAutofit fontScale="85000" lnSpcReduction="20000"/>
          </a:bodyPr>
          <a:lstStyle/>
          <a:p>
            <a:pPr marL="514350" indent="-514350">
              <a:spcAft>
                <a:spcPts val="500"/>
              </a:spcAft>
              <a:buFont typeface="+mj-lt"/>
              <a:buAutoNum type="arabicParenR"/>
            </a:pPr>
            <a:r>
              <a:rPr lang="en-US" dirty="0" smtClean="0"/>
              <a:t>Changing Direction</a:t>
            </a:r>
          </a:p>
          <a:p>
            <a:pPr marL="514350" indent="-514350">
              <a:spcAft>
                <a:spcPts val="500"/>
              </a:spcAft>
              <a:buFont typeface="+mj-lt"/>
              <a:buAutoNum type="arabicParenR"/>
            </a:pPr>
            <a:r>
              <a:rPr lang="en-US" dirty="0" smtClean="0"/>
              <a:t>The Rise and Fall of Oil</a:t>
            </a:r>
          </a:p>
          <a:p>
            <a:pPr marL="514350" indent="-514350">
              <a:spcAft>
                <a:spcPts val="500"/>
              </a:spcAft>
              <a:buFont typeface="+mj-lt"/>
              <a:buAutoNum type="arabicParenR"/>
            </a:pPr>
            <a:r>
              <a:rPr lang="en-US" dirty="0" smtClean="0"/>
              <a:t>Closing Coal Plants</a:t>
            </a:r>
          </a:p>
          <a:p>
            <a:pPr marL="514350" indent="-514350">
              <a:spcAft>
                <a:spcPts val="500"/>
              </a:spcAft>
              <a:buFont typeface="+mj-lt"/>
              <a:buAutoNum type="arabicParenR"/>
            </a:pPr>
            <a:r>
              <a:rPr lang="en-US" dirty="0" smtClean="0"/>
              <a:t>Nuclear Power in Decline</a:t>
            </a:r>
          </a:p>
          <a:p>
            <a:pPr marL="514350" indent="-514350">
              <a:spcAft>
                <a:spcPts val="500"/>
              </a:spcAft>
              <a:buFont typeface="+mj-lt"/>
              <a:buAutoNum type="arabicParenR"/>
            </a:pPr>
            <a:r>
              <a:rPr lang="en-US" dirty="0" smtClean="0"/>
              <a:t>The Solar Revolution</a:t>
            </a:r>
          </a:p>
          <a:p>
            <a:pPr marL="514350" indent="-514350">
              <a:spcAft>
                <a:spcPts val="500"/>
              </a:spcAft>
              <a:buFont typeface="+mj-lt"/>
              <a:buAutoNum type="arabicParenR"/>
            </a:pPr>
            <a:r>
              <a:rPr lang="en-US" dirty="0" smtClean="0"/>
              <a:t>The Age of Wind</a:t>
            </a:r>
          </a:p>
          <a:p>
            <a:pPr marL="514350" indent="-514350">
              <a:spcAft>
                <a:spcPts val="500"/>
              </a:spcAft>
              <a:buFont typeface="+mj-lt"/>
              <a:buAutoNum type="arabicParenR"/>
            </a:pPr>
            <a:r>
              <a:rPr lang="en-US" dirty="0" smtClean="0"/>
              <a:t>Tapping the Earth’s Heat</a:t>
            </a:r>
          </a:p>
          <a:p>
            <a:pPr marL="514350" indent="-514350">
              <a:spcAft>
                <a:spcPts val="500"/>
              </a:spcAft>
              <a:buFont typeface="+mj-lt"/>
              <a:buAutoNum type="arabicParenR"/>
            </a:pPr>
            <a:r>
              <a:rPr lang="en-US" dirty="0" smtClean="0"/>
              <a:t>Hydropower: Past and Future</a:t>
            </a:r>
          </a:p>
          <a:p>
            <a:pPr marL="514350" indent="-514350">
              <a:spcAft>
                <a:spcPts val="500"/>
              </a:spcAft>
              <a:buFont typeface="+mj-lt"/>
              <a:buAutoNum type="arabicParenR"/>
            </a:pPr>
            <a:r>
              <a:rPr lang="en-US" dirty="0" smtClean="0"/>
              <a:t>Accelerating the Transition</a:t>
            </a:r>
          </a:p>
          <a:p>
            <a:pPr>
              <a:spcAft>
                <a:spcPts val="500"/>
              </a:spcAft>
            </a:pPr>
            <a:endParaRPr lang="en-US" dirty="0"/>
          </a:p>
        </p:txBody>
      </p:sp>
      <p:sp>
        <p:nvSpPr>
          <p:cNvPr id="4" name="Line 6"/>
          <p:cNvSpPr>
            <a:spLocks noChangeShapeType="1"/>
          </p:cNvSpPr>
          <p:nvPr/>
        </p:nvSpPr>
        <p:spPr bwMode="auto">
          <a:xfrm>
            <a:off x="594360" y="1219200"/>
            <a:ext cx="854964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54736"/>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327648"/>
            <a:ext cx="9144000" cy="530352"/>
          </a:xfrm>
          <a:prstGeom prst="rect">
            <a:avLst/>
          </a:prstGeom>
        </p:spPr>
      </p:pic>
    </p:spTree>
    <p:extLst>
      <p:ext uri="{BB962C8B-B14F-4D97-AF65-F5344CB8AC3E}">
        <p14:creationId xmlns:p14="http://schemas.microsoft.com/office/powerpoint/2010/main" val="383366905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Utility Death Spiral</a:t>
            </a:r>
            <a:endParaRPr lang="en-US" dirty="0"/>
          </a:p>
        </p:txBody>
      </p:sp>
      <p:sp>
        <p:nvSpPr>
          <p:cNvPr id="3" name="Content Placeholder 2"/>
          <p:cNvSpPr>
            <a:spLocks noGrp="1"/>
          </p:cNvSpPr>
          <p:nvPr>
            <p:ph idx="1"/>
          </p:nvPr>
        </p:nvSpPr>
        <p:spPr>
          <a:xfrm>
            <a:off x="228600" y="1447800"/>
            <a:ext cx="8610600" cy="4759217"/>
          </a:xfrm>
        </p:spPr>
        <p:txBody>
          <a:bodyPr>
            <a:normAutofit lnSpcReduction="10000"/>
          </a:bodyPr>
          <a:lstStyle/>
          <a:p>
            <a:pPr>
              <a:spcAft>
                <a:spcPts val="500"/>
              </a:spcAft>
            </a:pPr>
            <a:r>
              <a:rPr lang="en-US" sz="2400" dirty="0" smtClean="0"/>
              <a:t>Spread of rooftop PV threatening traditional utility business model</a:t>
            </a:r>
          </a:p>
          <a:p>
            <a:pPr lvl="1">
              <a:spcAft>
                <a:spcPts val="500"/>
              </a:spcAft>
            </a:pPr>
            <a:r>
              <a:rPr lang="en-US" sz="2200" dirty="0" smtClean="0"/>
              <a:t>Customers with PV buy less electricity from utility</a:t>
            </a:r>
          </a:p>
          <a:p>
            <a:pPr lvl="1">
              <a:spcAft>
                <a:spcPts val="500"/>
              </a:spcAft>
            </a:pPr>
            <a:r>
              <a:rPr lang="en-US" sz="2200" dirty="0" smtClean="0"/>
              <a:t>More PV electricity on grid drives down power prices</a:t>
            </a:r>
          </a:p>
          <a:p>
            <a:pPr lvl="1">
              <a:spcAft>
                <a:spcPts val="500"/>
              </a:spcAft>
            </a:pPr>
            <a:r>
              <a:rPr lang="en-US" sz="2200" dirty="0" smtClean="0"/>
              <a:t>Utility forced to raise rates, more people go solar</a:t>
            </a:r>
          </a:p>
          <a:p>
            <a:pPr>
              <a:spcAft>
                <a:spcPts val="500"/>
              </a:spcAft>
            </a:pPr>
            <a:r>
              <a:rPr lang="en-US" sz="2400" dirty="0" smtClean="0"/>
              <a:t>RWE and E.ON, Germany’s two largest utilities, caught off-guard</a:t>
            </a:r>
          </a:p>
          <a:p>
            <a:pPr lvl="1">
              <a:spcAft>
                <a:spcPts val="500"/>
              </a:spcAft>
            </a:pPr>
            <a:r>
              <a:rPr lang="en-US" sz="2200" dirty="0" smtClean="0"/>
              <a:t>Did not anticipate fast rise of solar and wind</a:t>
            </a:r>
          </a:p>
          <a:p>
            <a:pPr lvl="1">
              <a:spcAft>
                <a:spcPts val="500"/>
              </a:spcAft>
            </a:pPr>
            <a:r>
              <a:rPr lang="en-US" sz="2200" dirty="0" smtClean="0"/>
              <a:t>Overinvested in fossil fuel </a:t>
            </a:r>
            <a:r>
              <a:rPr lang="en-US" sz="2200" dirty="0"/>
              <a:t>and </a:t>
            </a:r>
            <a:r>
              <a:rPr lang="en-US" sz="2200" dirty="0" smtClean="0"/>
              <a:t>nuclear generation</a:t>
            </a:r>
          </a:p>
          <a:p>
            <a:pPr lvl="1">
              <a:spcAft>
                <a:spcPts val="500"/>
              </a:spcAft>
            </a:pPr>
            <a:r>
              <a:rPr lang="en-US" sz="2200" dirty="0" smtClean="0"/>
              <a:t>Now reinventing themselves to survive in new energy landscape</a:t>
            </a:r>
            <a:endParaRPr lang="en-US" sz="2200" dirty="0"/>
          </a:p>
        </p:txBody>
      </p:sp>
      <p:sp>
        <p:nvSpPr>
          <p:cNvPr id="4" name="Line 6"/>
          <p:cNvSpPr>
            <a:spLocks noChangeShapeType="1"/>
          </p:cNvSpPr>
          <p:nvPr/>
        </p:nvSpPr>
        <p:spPr bwMode="auto">
          <a:xfrm>
            <a:off x="594360" y="1219200"/>
            <a:ext cx="854964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Tree>
    <p:extLst>
      <p:ext uri="{BB962C8B-B14F-4D97-AF65-F5344CB8AC3E}">
        <p14:creationId xmlns:p14="http://schemas.microsoft.com/office/powerpoint/2010/main" val="54542452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hart 7"/>
          <p:cNvGraphicFramePr>
            <a:graphicFrameLocks noGrp="1" noChangeAspect="1"/>
          </p:cNvGraphicFramePr>
          <p:nvPr>
            <p:extLst>
              <p:ext uri="{D42A27DB-BD31-4B8C-83A1-F6EECF244321}">
                <p14:modId xmlns:p14="http://schemas.microsoft.com/office/powerpoint/2010/main" val="2686668846"/>
              </p:ext>
            </p:extLst>
          </p:nvPr>
        </p:nvGraphicFramePr>
        <p:xfrm>
          <a:off x="4507951" y="1516251"/>
          <a:ext cx="4636049" cy="3910012"/>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p:cNvSpPr>
            <a:spLocks noGrp="1"/>
          </p:cNvSpPr>
          <p:nvPr>
            <p:ph type="title"/>
          </p:nvPr>
        </p:nvSpPr>
        <p:spPr/>
        <p:txBody>
          <a:bodyPr/>
          <a:lstStyle/>
          <a:p>
            <a:r>
              <a:rPr lang="en-US" dirty="0" smtClean="0"/>
              <a:t>Solar Goals Expanding</a:t>
            </a:r>
            <a:endParaRPr lang="en-US" dirty="0"/>
          </a:p>
        </p:txBody>
      </p:sp>
      <p:sp>
        <p:nvSpPr>
          <p:cNvPr id="3" name="Content Placeholder 2"/>
          <p:cNvSpPr>
            <a:spLocks noGrp="1"/>
          </p:cNvSpPr>
          <p:nvPr>
            <p:ph idx="1"/>
          </p:nvPr>
        </p:nvSpPr>
        <p:spPr>
          <a:xfrm>
            <a:off x="457200" y="1600200"/>
            <a:ext cx="4191000" cy="4525963"/>
          </a:xfrm>
        </p:spPr>
        <p:txBody>
          <a:bodyPr>
            <a:normAutofit/>
          </a:bodyPr>
          <a:lstStyle/>
          <a:p>
            <a:pPr>
              <a:spcAft>
                <a:spcPts val="500"/>
              </a:spcAft>
            </a:pPr>
            <a:r>
              <a:rPr lang="en-US" sz="2800" dirty="0" smtClean="0"/>
              <a:t>Chinese goal for 2020 was 20,000 MW of PV; then 50,000; now it’s 70,000 MW by 2017</a:t>
            </a:r>
          </a:p>
          <a:p>
            <a:pPr>
              <a:spcAft>
                <a:spcPts val="500"/>
              </a:spcAft>
            </a:pPr>
            <a:r>
              <a:rPr lang="en-US" sz="2800" dirty="0" smtClean="0"/>
              <a:t>India was aiming for 22,000 MW by 2022; government indicates new target will be 100,000 MW</a:t>
            </a:r>
            <a:endParaRPr lang="en-US" sz="2800" dirty="0"/>
          </a:p>
        </p:txBody>
      </p:sp>
      <p:sp>
        <p:nvSpPr>
          <p:cNvPr id="4" name="Line 6"/>
          <p:cNvSpPr>
            <a:spLocks noChangeShapeType="1"/>
          </p:cNvSpPr>
          <p:nvPr/>
        </p:nvSpPr>
        <p:spPr bwMode="auto">
          <a:xfrm>
            <a:off x="594360" y="1219200"/>
            <a:ext cx="854964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7" name="TextBox 6"/>
          <p:cNvSpPr txBox="1"/>
          <p:nvPr/>
        </p:nvSpPr>
        <p:spPr>
          <a:xfrm>
            <a:off x="5257800" y="1516251"/>
            <a:ext cx="3666067" cy="523220"/>
          </a:xfrm>
          <a:prstGeom prst="rect">
            <a:avLst/>
          </a:prstGeom>
          <a:noFill/>
        </p:spPr>
        <p:txBody>
          <a:bodyPr wrap="square" rtlCol="0">
            <a:spAutoFit/>
          </a:bodyPr>
          <a:lstStyle/>
          <a:p>
            <a:r>
              <a:rPr lang="en-US" sz="1400" dirty="0">
                <a:latin typeface="Arial" panose="020B0604020202020204" pitchFamily="34" charset="0"/>
                <a:cs typeface="Arial" panose="020B0604020202020204" pitchFamily="34" charset="0"/>
              </a:rPr>
              <a:t>Cumulative Installed Solar Photovoltaics Capacity </a:t>
            </a:r>
            <a:r>
              <a:rPr lang="en-US" sz="1400" dirty="0" smtClean="0">
                <a:latin typeface="Arial" panose="020B0604020202020204" pitchFamily="34" charset="0"/>
                <a:cs typeface="Arial" panose="020B0604020202020204" pitchFamily="34" charset="0"/>
              </a:rPr>
              <a:t>in Leading </a:t>
            </a:r>
            <a:r>
              <a:rPr lang="en-US" sz="1400" dirty="0">
                <a:latin typeface="Arial" panose="020B0604020202020204" pitchFamily="34" charset="0"/>
                <a:cs typeface="Arial" panose="020B0604020202020204" pitchFamily="34" charset="0"/>
              </a:rPr>
              <a:t>Countries, </a:t>
            </a:r>
            <a:r>
              <a:rPr lang="en-US" sz="1400" dirty="0" smtClean="0">
                <a:latin typeface="Arial" panose="020B0604020202020204" pitchFamily="34" charset="0"/>
                <a:cs typeface="Arial" panose="020B0604020202020204" pitchFamily="34" charset="0"/>
              </a:rPr>
              <a:t>2000-2014</a:t>
            </a:r>
            <a:endParaRPr lang="en-US"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1773215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PV Improving Access to Electricity</a:t>
            </a:r>
            <a:endParaRPr lang="en-US" dirty="0"/>
          </a:p>
        </p:txBody>
      </p:sp>
      <p:sp>
        <p:nvSpPr>
          <p:cNvPr id="3" name="Content Placeholder 2"/>
          <p:cNvSpPr>
            <a:spLocks noGrp="1"/>
          </p:cNvSpPr>
          <p:nvPr>
            <p:ph idx="1"/>
          </p:nvPr>
        </p:nvSpPr>
        <p:spPr>
          <a:xfrm>
            <a:off x="619760" y="1452935"/>
            <a:ext cx="8143240" cy="4719265"/>
          </a:xfrm>
        </p:spPr>
        <p:txBody>
          <a:bodyPr>
            <a:normAutofit/>
          </a:bodyPr>
          <a:lstStyle/>
          <a:p>
            <a:pPr>
              <a:spcAft>
                <a:spcPts val="500"/>
              </a:spcAft>
            </a:pPr>
            <a:r>
              <a:rPr lang="en-US" sz="2600" dirty="0" smtClean="0"/>
              <a:t>For the 1.3 billion people without access to electricity, PV is cheaper than building centralized power systems </a:t>
            </a:r>
          </a:p>
          <a:p>
            <a:pPr>
              <a:spcAft>
                <a:spcPts val="500"/>
              </a:spcAft>
            </a:pPr>
            <a:r>
              <a:rPr lang="en-US" sz="2600" dirty="0" smtClean="0"/>
              <a:t>India:</a:t>
            </a:r>
          </a:p>
          <a:p>
            <a:pPr lvl="1">
              <a:spcAft>
                <a:spcPts val="500"/>
              </a:spcAft>
            </a:pPr>
            <a:r>
              <a:rPr lang="en-US" sz="2400" dirty="0" smtClean="0"/>
              <a:t>Replacing polluting kerosene lamps with PV charging for CFL or LED lamps and a cell phone: 1) lowers monthly outlays, and 2) pays for itself in ~3 years</a:t>
            </a:r>
          </a:p>
          <a:p>
            <a:pPr>
              <a:spcAft>
                <a:spcPts val="500"/>
              </a:spcAft>
            </a:pPr>
            <a:r>
              <a:rPr lang="en-US" sz="2600" dirty="0" smtClean="0"/>
              <a:t>Bangladesh:</a:t>
            </a:r>
          </a:p>
          <a:p>
            <a:pPr lvl="1">
              <a:spcAft>
                <a:spcPts val="500"/>
              </a:spcAft>
            </a:pPr>
            <a:r>
              <a:rPr lang="en-US" sz="2400" dirty="0" smtClean="0"/>
              <a:t>As of 2014, with World Bank help, over 70,000 solar home systems were being installed each month</a:t>
            </a:r>
          </a:p>
        </p:txBody>
      </p:sp>
      <p:sp>
        <p:nvSpPr>
          <p:cNvPr id="4" name="Line 6"/>
          <p:cNvSpPr>
            <a:spLocks noChangeShapeType="1"/>
          </p:cNvSpPr>
          <p:nvPr/>
        </p:nvSpPr>
        <p:spPr bwMode="auto">
          <a:xfrm>
            <a:off x="594360" y="1219200"/>
            <a:ext cx="854964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Tree>
    <p:extLst>
      <p:ext uri="{BB962C8B-B14F-4D97-AF65-F5344CB8AC3E}">
        <p14:creationId xmlns:p14="http://schemas.microsoft.com/office/powerpoint/2010/main" val="379837026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Concentrating Solar Power</a:t>
            </a:r>
            <a:endParaRPr lang="en-US" dirty="0"/>
          </a:p>
        </p:txBody>
      </p:sp>
      <p:sp>
        <p:nvSpPr>
          <p:cNvPr id="3" name="Content Placeholder 2"/>
          <p:cNvSpPr>
            <a:spLocks noGrp="1"/>
          </p:cNvSpPr>
          <p:nvPr>
            <p:ph idx="1"/>
          </p:nvPr>
        </p:nvSpPr>
        <p:spPr>
          <a:xfrm>
            <a:off x="457200" y="1600200"/>
            <a:ext cx="4648200" cy="4525963"/>
          </a:xfrm>
        </p:spPr>
        <p:txBody>
          <a:bodyPr>
            <a:normAutofit lnSpcReduction="10000"/>
          </a:bodyPr>
          <a:lstStyle/>
          <a:p>
            <a:pPr marL="342900" lvl="1" indent="-342900">
              <a:spcAft>
                <a:spcPts val="500"/>
              </a:spcAft>
              <a:buFont typeface="Arial" panose="020B0604020202020204" pitchFamily="34" charset="0"/>
              <a:buChar char="•"/>
            </a:pPr>
            <a:r>
              <a:rPr lang="en-US" dirty="0" smtClean="0"/>
              <a:t>In CSP systems, mirrors concentrate sunlight to drive </a:t>
            </a:r>
            <a:r>
              <a:rPr lang="en-US" dirty="0"/>
              <a:t>conventional steam turbines or engines</a:t>
            </a:r>
            <a:r>
              <a:rPr lang="en-US" dirty="0" smtClean="0"/>
              <a:t> </a:t>
            </a:r>
            <a:endParaRPr lang="en-US" dirty="0"/>
          </a:p>
          <a:p>
            <a:pPr marL="342900" lvl="1" indent="-342900">
              <a:spcAft>
                <a:spcPts val="500"/>
              </a:spcAft>
              <a:buFont typeface="Arial" panose="020B0604020202020204" pitchFamily="34" charset="0"/>
              <a:buChar char="•"/>
            </a:pPr>
            <a:r>
              <a:rPr lang="en-US" dirty="0" smtClean="0"/>
              <a:t>By mid-2014</a:t>
            </a:r>
            <a:r>
              <a:rPr lang="en-US" dirty="0"/>
              <a:t>, world had 4,100 </a:t>
            </a:r>
            <a:r>
              <a:rPr lang="en-US" dirty="0" smtClean="0"/>
              <a:t>MW of CSP, mostly in </a:t>
            </a:r>
            <a:r>
              <a:rPr lang="en-US" dirty="0"/>
              <a:t>Spain and </a:t>
            </a:r>
            <a:r>
              <a:rPr lang="en-US" dirty="0" smtClean="0"/>
              <a:t>the U.S</a:t>
            </a:r>
            <a:r>
              <a:rPr lang="en-US" dirty="0"/>
              <a:t>.</a:t>
            </a:r>
          </a:p>
          <a:p>
            <a:pPr marL="342900" lvl="1" indent="-342900">
              <a:spcAft>
                <a:spcPts val="500"/>
              </a:spcAft>
              <a:buFont typeface="Arial" panose="020B0604020202020204" pitchFamily="34" charset="0"/>
              <a:buChar char="•"/>
            </a:pPr>
            <a:r>
              <a:rPr lang="en-US" dirty="0"/>
              <a:t>Thermal storage in molten salts allows </a:t>
            </a:r>
            <a:r>
              <a:rPr lang="en-US" dirty="0" smtClean="0"/>
              <a:t>for generation </a:t>
            </a:r>
            <a:r>
              <a:rPr lang="en-US" dirty="0"/>
              <a:t>after </a:t>
            </a:r>
            <a:r>
              <a:rPr lang="en-US" dirty="0" smtClean="0"/>
              <a:t>sundown</a:t>
            </a:r>
            <a:endParaRPr lang="en-US" dirty="0"/>
          </a:p>
        </p:txBody>
      </p:sp>
      <p:sp>
        <p:nvSpPr>
          <p:cNvPr id="4" name="Line 6"/>
          <p:cNvSpPr>
            <a:spLocks noChangeShapeType="1"/>
          </p:cNvSpPr>
          <p:nvPr/>
        </p:nvSpPr>
        <p:spPr bwMode="auto">
          <a:xfrm>
            <a:off x="594360" y="1219200"/>
            <a:ext cx="854964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05399" y="2438400"/>
            <a:ext cx="3913227" cy="2286000"/>
          </a:xfrm>
          <a:prstGeom prst="rect">
            <a:avLst/>
          </a:prstGeom>
        </p:spPr>
      </p:pic>
      <p:sp>
        <p:nvSpPr>
          <p:cNvPr id="8" name="TextBox 7"/>
          <p:cNvSpPr txBox="1"/>
          <p:nvPr/>
        </p:nvSpPr>
        <p:spPr>
          <a:xfrm>
            <a:off x="6477000" y="6553200"/>
            <a:ext cx="2546351" cy="215444"/>
          </a:xfrm>
          <a:prstGeom prst="rect">
            <a:avLst/>
          </a:prstGeom>
          <a:noFill/>
        </p:spPr>
        <p:txBody>
          <a:bodyPr wrap="square" rtlCol="0">
            <a:spAutoFit/>
          </a:bodyPr>
          <a:lstStyle/>
          <a:p>
            <a:pPr algn="r"/>
            <a:r>
              <a:rPr lang="en-US" sz="800" i="1" dirty="0" smtClean="0">
                <a:solidFill>
                  <a:schemeClr val="bg1"/>
                </a:solidFill>
                <a:latin typeface="Arial" panose="020B0604020202020204" pitchFamily="34" charset="0"/>
                <a:cs typeface="Arial" panose="020B0604020202020204" pitchFamily="34" charset="0"/>
              </a:rPr>
              <a:t>Photo Credit: </a:t>
            </a:r>
            <a:r>
              <a:rPr lang="en-US" sz="800" i="1" dirty="0">
                <a:solidFill>
                  <a:schemeClr val="bg1"/>
                </a:solidFill>
                <a:latin typeface="Arial" panose="020B0604020202020204" pitchFamily="34" charset="0"/>
                <a:cs typeface="Arial" panose="020B0604020202020204" pitchFamily="34" charset="0"/>
              </a:rPr>
              <a:t>Sandia National Laboratories</a:t>
            </a:r>
          </a:p>
        </p:txBody>
      </p:sp>
    </p:spTree>
    <p:extLst>
      <p:ext uri="{BB962C8B-B14F-4D97-AF65-F5344CB8AC3E}">
        <p14:creationId xmlns:p14="http://schemas.microsoft.com/office/powerpoint/2010/main" val="249799171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spcAft>
                <a:spcPts val="500"/>
              </a:spcAft>
            </a:pPr>
            <a:r>
              <a:rPr lang="en-US" dirty="0"/>
              <a:t>Solar </a:t>
            </a:r>
            <a:r>
              <a:rPr lang="en-US" dirty="0" smtClean="0"/>
              <a:t>Water Heaters</a:t>
            </a:r>
            <a:endParaRPr lang="en-US" dirty="0"/>
          </a:p>
        </p:txBody>
      </p:sp>
      <p:sp>
        <p:nvSpPr>
          <p:cNvPr id="3" name="Content Placeholder 2"/>
          <p:cNvSpPr>
            <a:spLocks noGrp="1"/>
          </p:cNvSpPr>
          <p:nvPr>
            <p:ph idx="1"/>
          </p:nvPr>
        </p:nvSpPr>
        <p:spPr>
          <a:xfrm>
            <a:off x="3868057" y="1600200"/>
            <a:ext cx="5199743" cy="4419600"/>
          </a:xfrm>
        </p:spPr>
        <p:txBody>
          <a:bodyPr>
            <a:noAutofit/>
          </a:bodyPr>
          <a:lstStyle/>
          <a:p>
            <a:pPr marL="342900" lvl="1" indent="-342900">
              <a:spcAft>
                <a:spcPts val="500"/>
              </a:spcAft>
              <a:buFont typeface="Arial" panose="020B0604020202020204" pitchFamily="34" charset="0"/>
              <a:buChar char="•"/>
            </a:pPr>
            <a:r>
              <a:rPr lang="en-US" sz="2600" dirty="0" smtClean="0"/>
              <a:t>Rooftop solar thermal collectors heat water directly</a:t>
            </a:r>
          </a:p>
          <a:p>
            <a:pPr marL="342900" lvl="1" indent="-342900">
              <a:spcAft>
                <a:spcPts val="500"/>
              </a:spcAft>
              <a:buFont typeface="Arial" panose="020B0604020202020204" pitchFamily="34" charset="0"/>
              <a:buChar char="•"/>
            </a:pPr>
            <a:r>
              <a:rPr lang="en-US" sz="2600" dirty="0" smtClean="0"/>
              <a:t>China </a:t>
            </a:r>
            <a:r>
              <a:rPr lang="en-US" sz="2600" dirty="0"/>
              <a:t>dominates: enough installed rooftop systems to supply 170 million households</a:t>
            </a:r>
          </a:p>
          <a:p>
            <a:pPr marL="342900" lvl="1" indent="-342900">
              <a:spcAft>
                <a:spcPts val="500"/>
              </a:spcAft>
              <a:buFont typeface="Arial" panose="020B0604020202020204" pitchFamily="34" charset="0"/>
              <a:buChar char="•"/>
            </a:pPr>
            <a:r>
              <a:rPr lang="en-US" sz="2600" dirty="0" smtClean="0"/>
              <a:t>Used in some </a:t>
            </a:r>
            <a:r>
              <a:rPr lang="en-US" sz="2600" dirty="0"/>
              <a:t>85% of Israeli homes </a:t>
            </a:r>
            <a:endParaRPr lang="en-US" sz="2600" dirty="0" smtClean="0"/>
          </a:p>
          <a:p>
            <a:pPr marL="342900" lvl="1" indent="-342900">
              <a:spcAft>
                <a:spcPts val="500"/>
              </a:spcAft>
              <a:buFont typeface="Arial" panose="020B0604020202020204" pitchFamily="34" charset="0"/>
              <a:buChar char="•"/>
            </a:pPr>
            <a:r>
              <a:rPr lang="en-US" sz="2600" dirty="0" smtClean="0"/>
              <a:t>Also </a:t>
            </a:r>
            <a:r>
              <a:rPr lang="en-US" sz="2600" dirty="0"/>
              <a:t>popular in Europe (e.g. Germany and Austria</a:t>
            </a:r>
            <a:r>
              <a:rPr lang="en-US" sz="2600" dirty="0" smtClean="0"/>
              <a:t>)</a:t>
            </a:r>
            <a:endParaRPr lang="en-US" sz="2600" dirty="0"/>
          </a:p>
        </p:txBody>
      </p:sp>
      <p:sp>
        <p:nvSpPr>
          <p:cNvPr id="4" name="Line 6"/>
          <p:cNvSpPr>
            <a:spLocks noChangeShapeType="1"/>
          </p:cNvSpPr>
          <p:nvPr/>
        </p:nvSpPr>
        <p:spPr bwMode="auto">
          <a:xfrm>
            <a:off x="594360" y="1219200"/>
            <a:ext cx="854964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7000" y="2133600"/>
            <a:ext cx="3759200" cy="2819400"/>
          </a:xfrm>
          <a:prstGeom prst="rect">
            <a:avLst/>
          </a:prstGeom>
        </p:spPr>
      </p:pic>
      <p:sp>
        <p:nvSpPr>
          <p:cNvPr id="7" name="TextBox 6"/>
          <p:cNvSpPr txBox="1"/>
          <p:nvPr/>
        </p:nvSpPr>
        <p:spPr>
          <a:xfrm>
            <a:off x="6477000" y="6553200"/>
            <a:ext cx="2546351" cy="215444"/>
          </a:xfrm>
          <a:prstGeom prst="rect">
            <a:avLst/>
          </a:prstGeom>
          <a:noFill/>
        </p:spPr>
        <p:txBody>
          <a:bodyPr wrap="square" rtlCol="0">
            <a:spAutoFit/>
          </a:bodyPr>
          <a:lstStyle/>
          <a:p>
            <a:pPr algn="r"/>
            <a:r>
              <a:rPr lang="en-US" sz="800" i="1" dirty="0" smtClean="0">
                <a:solidFill>
                  <a:schemeClr val="bg1"/>
                </a:solidFill>
                <a:latin typeface="Arial" panose="020B0604020202020204" pitchFamily="34" charset="0"/>
                <a:cs typeface="Arial" panose="020B0604020202020204" pitchFamily="34" charset="0"/>
              </a:rPr>
              <a:t>Photo Credit: www.davidlearnschinese.com</a:t>
            </a:r>
            <a:endParaRPr lang="en-US" sz="800" i="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5377365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TextBox 2"/>
          <p:cNvSpPr txBox="1"/>
          <p:nvPr/>
        </p:nvSpPr>
        <p:spPr>
          <a:xfrm>
            <a:off x="762000" y="609600"/>
            <a:ext cx="7848600" cy="830997"/>
          </a:xfrm>
          <a:prstGeom prst="rect">
            <a:avLst/>
          </a:prstGeom>
          <a:noFill/>
        </p:spPr>
        <p:txBody>
          <a:bodyPr wrap="square" rtlCol="0">
            <a:spAutoFit/>
          </a:bodyPr>
          <a:lstStyle/>
          <a:p>
            <a:pPr algn="ctr"/>
            <a:r>
              <a:rPr lang="en-US" sz="4800" b="1" spc="600" dirty="0" smtClean="0">
                <a:solidFill>
                  <a:srgbClr val="FF3300"/>
                </a:solidFill>
                <a:effectLst>
                  <a:outerShdw blurRad="50800" dist="38100" dir="2700000" algn="tl" rotWithShape="0">
                    <a:prstClr val="black">
                      <a:alpha val="40000"/>
                    </a:prstClr>
                  </a:outerShdw>
                </a:effectLst>
                <a:latin typeface="Arial Narrow" panose="020B0606020202030204" pitchFamily="34" charset="0"/>
              </a:rPr>
              <a:t>THE AGE OF WIND</a:t>
            </a:r>
            <a:endParaRPr lang="en-US" sz="4800" b="1" spc="600" dirty="0">
              <a:solidFill>
                <a:srgbClr val="FF3300"/>
              </a:solidFill>
              <a:effectLst>
                <a:outerShdw blurRad="50800" dist="38100" dir="2700000" algn="tl" rotWithShape="0">
                  <a:prstClr val="black">
                    <a:alpha val="40000"/>
                  </a:prstClr>
                </a:outerShdw>
              </a:effectLst>
              <a:latin typeface="Arial Narrow" panose="020B0606020202030204" pitchFamily="34" charset="0"/>
            </a:endParaRPr>
          </a:p>
        </p:txBody>
      </p:sp>
      <p:sp>
        <p:nvSpPr>
          <p:cNvPr id="8" name="TextBox 7"/>
          <p:cNvSpPr txBox="1"/>
          <p:nvPr/>
        </p:nvSpPr>
        <p:spPr>
          <a:xfrm>
            <a:off x="6477000" y="6553200"/>
            <a:ext cx="2546351" cy="215444"/>
          </a:xfrm>
          <a:prstGeom prst="rect">
            <a:avLst/>
          </a:prstGeom>
          <a:noFill/>
        </p:spPr>
        <p:txBody>
          <a:bodyPr wrap="square" rtlCol="0">
            <a:spAutoFit/>
          </a:bodyPr>
          <a:lstStyle/>
          <a:p>
            <a:pPr algn="r"/>
            <a:r>
              <a:rPr lang="en-US" sz="800" i="1" dirty="0" smtClean="0">
                <a:solidFill>
                  <a:schemeClr val="bg1"/>
                </a:solidFill>
                <a:latin typeface="Arial" panose="020B0604020202020204" pitchFamily="34" charset="0"/>
                <a:cs typeface="Arial" panose="020B0604020202020204" pitchFamily="34" charset="0"/>
              </a:rPr>
              <a:t>Photo Credit: </a:t>
            </a:r>
            <a:r>
              <a:rPr lang="en-US" sz="800" i="1" dirty="0">
                <a:solidFill>
                  <a:schemeClr val="bg1"/>
                </a:solidFill>
                <a:latin typeface="Arial" panose="020B0604020202020204" pitchFamily="34" charset="0"/>
                <a:cs typeface="Arial" panose="020B0604020202020204" pitchFamily="34" charset="0"/>
              </a:rPr>
              <a:t>Wikimedia </a:t>
            </a:r>
            <a:r>
              <a:rPr lang="en-US" sz="800" i="1" dirty="0" smtClean="0">
                <a:solidFill>
                  <a:schemeClr val="bg1"/>
                </a:solidFill>
                <a:latin typeface="Arial" panose="020B0604020202020204" pitchFamily="34" charset="0"/>
                <a:cs typeface="Arial" panose="020B0604020202020204" pitchFamily="34" charset="0"/>
              </a:rPr>
              <a:t>Commons/</a:t>
            </a:r>
            <a:r>
              <a:rPr lang="en-US" sz="800" i="1" dirty="0" err="1" smtClean="0">
                <a:solidFill>
                  <a:schemeClr val="bg1"/>
                </a:solidFill>
                <a:latin typeface="Arial" panose="020B0604020202020204" pitchFamily="34" charset="0"/>
                <a:cs typeface="Arial" panose="020B0604020202020204" pitchFamily="34" charset="0"/>
              </a:rPr>
              <a:t>Drenaline</a:t>
            </a:r>
            <a:endParaRPr lang="en-US" sz="800" i="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0286805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The Age of Wind</a:t>
            </a:r>
            <a:endParaRPr lang="en-US" dirty="0"/>
          </a:p>
        </p:txBody>
      </p:sp>
      <p:sp>
        <p:nvSpPr>
          <p:cNvPr id="6" name="Line 6"/>
          <p:cNvSpPr>
            <a:spLocks noChangeShapeType="1"/>
          </p:cNvSpPr>
          <p:nvPr/>
        </p:nvSpPr>
        <p:spPr bwMode="auto">
          <a:xfrm>
            <a:off x="594360" y="1219200"/>
            <a:ext cx="854964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10" name="Content Placeholder 2"/>
          <p:cNvSpPr txBox="1">
            <a:spLocks/>
          </p:cNvSpPr>
          <p:nvPr/>
        </p:nvSpPr>
        <p:spPr>
          <a:xfrm>
            <a:off x="5257800" y="1676400"/>
            <a:ext cx="3733800" cy="4343400"/>
          </a:xfrm>
          <a:prstGeom prst="rect">
            <a:avLst/>
          </a:prstGeom>
        </p:spPr>
        <p:txBody>
          <a:bodyPr vert="horz" lIns="91440" tIns="45720" rIns="91440" bIns="45720" rtlCol="0">
            <a:normAutofit lnSpcReduction="1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Arial" panose="020B0604020202020204"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Arial" panose="020B0604020202020204"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spcAft>
                <a:spcPts val="500"/>
              </a:spcAft>
            </a:pPr>
            <a:r>
              <a:rPr lang="en-US" sz="2400" dirty="0" smtClean="0"/>
              <a:t>Wind is abundant and widespread</a:t>
            </a:r>
          </a:p>
          <a:p>
            <a:pPr>
              <a:spcAft>
                <a:spcPts val="500"/>
              </a:spcAft>
            </a:pPr>
            <a:r>
              <a:rPr lang="en-US" sz="2400" dirty="0" smtClean="0"/>
              <a:t>Wind farms are easily scalable, and increasingly cheap</a:t>
            </a:r>
          </a:p>
          <a:p>
            <a:pPr>
              <a:spcAft>
                <a:spcPts val="500"/>
              </a:spcAft>
            </a:pPr>
            <a:r>
              <a:rPr lang="en-US" sz="2400" dirty="0" smtClean="0"/>
              <a:t>Nearly 370,000 MW installed in some 90 countries produce enough electricity to power 90 million U.S. homes</a:t>
            </a:r>
          </a:p>
          <a:p>
            <a:pPr>
              <a:spcAft>
                <a:spcPts val="500"/>
              </a:spcAft>
            </a:pPr>
            <a:endParaRPr lang="en-US" sz="2400" dirty="0"/>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54736"/>
          </a:xfrm>
          <a:prstGeom prst="rect">
            <a:avLst/>
          </a:prstGeom>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327648"/>
            <a:ext cx="9144000" cy="530352"/>
          </a:xfrm>
          <a:prstGeom prst="rect">
            <a:avLst/>
          </a:prstGeom>
        </p:spPr>
      </p:pic>
      <p:graphicFrame>
        <p:nvGraphicFramePr>
          <p:cNvPr id="12" name="Chart 11"/>
          <p:cNvGraphicFramePr>
            <a:graphicFrameLocks noGrp="1" noChangeAspect="1"/>
          </p:cNvGraphicFramePr>
          <p:nvPr>
            <p:extLst>
              <p:ext uri="{D42A27DB-BD31-4B8C-83A1-F6EECF244321}">
                <p14:modId xmlns:p14="http://schemas.microsoft.com/office/powerpoint/2010/main" val="3590401733"/>
              </p:ext>
            </p:extLst>
          </p:nvPr>
        </p:nvGraphicFramePr>
        <p:xfrm>
          <a:off x="213360" y="1524000"/>
          <a:ext cx="4971931" cy="41910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98518187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World Wind Leaderboard</a:t>
            </a:r>
            <a:endParaRPr lang="en-US" dirty="0"/>
          </a:p>
        </p:txBody>
      </p:sp>
      <p:sp>
        <p:nvSpPr>
          <p:cNvPr id="3" name="Content Placeholder 2"/>
          <p:cNvSpPr>
            <a:spLocks noGrp="1"/>
          </p:cNvSpPr>
          <p:nvPr>
            <p:ph idx="1"/>
          </p:nvPr>
        </p:nvSpPr>
        <p:spPr>
          <a:xfrm>
            <a:off x="4800600" y="1676400"/>
            <a:ext cx="4274820" cy="4267200"/>
          </a:xfrm>
        </p:spPr>
        <p:txBody>
          <a:bodyPr>
            <a:noAutofit/>
          </a:bodyPr>
          <a:lstStyle/>
          <a:p>
            <a:pPr>
              <a:spcAft>
                <a:spcPts val="500"/>
              </a:spcAft>
            </a:pPr>
            <a:r>
              <a:rPr lang="en-US" sz="2400" dirty="0" smtClean="0"/>
              <a:t>In Spain, wind output now exceeds that from coal plants</a:t>
            </a:r>
          </a:p>
          <a:p>
            <a:pPr>
              <a:spcAft>
                <a:spcPts val="500"/>
              </a:spcAft>
            </a:pPr>
            <a:r>
              <a:rPr lang="en-US" sz="2400" dirty="0" smtClean="0"/>
              <a:t>India targeting at least 60,000 MW by 2022</a:t>
            </a:r>
          </a:p>
          <a:p>
            <a:pPr>
              <a:spcAft>
                <a:spcPts val="500"/>
              </a:spcAft>
            </a:pPr>
            <a:r>
              <a:rPr lang="en-US" sz="2400" dirty="0" smtClean="0"/>
              <a:t>Offshore installations expanding; half the </a:t>
            </a:r>
            <a:r>
              <a:rPr lang="en-US" sz="2400" dirty="0"/>
              <a:t>world’s </a:t>
            </a:r>
            <a:r>
              <a:rPr lang="en-US" sz="2400" dirty="0" smtClean="0"/>
              <a:t>capacity in the U.K</a:t>
            </a:r>
          </a:p>
          <a:p>
            <a:pPr>
              <a:spcAft>
                <a:spcPts val="500"/>
              </a:spcAft>
            </a:pPr>
            <a:r>
              <a:rPr lang="en-US" sz="2400" dirty="0" smtClean="0"/>
              <a:t>Development heating up in Latin America</a:t>
            </a:r>
          </a:p>
          <a:p>
            <a:pPr lvl="1">
              <a:spcAft>
                <a:spcPts val="500"/>
              </a:spcAft>
            </a:pPr>
            <a:endParaRPr lang="en-US" sz="2400" dirty="0"/>
          </a:p>
        </p:txBody>
      </p:sp>
      <p:sp>
        <p:nvSpPr>
          <p:cNvPr id="4" name="Line 6"/>
          <p:cNvSpPr>
            <a:spLocks noChangeShapeType="1"/>
          </p:cNvSpPr>
          <p:nvPr/>
        </p:nvSpPr>
        <p:spPr bwMode="auto">
          <a:xfrm>
            <a:off x="594360" y="1219200"/>
            <a:ext cx="854964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8" name="TextBox 7"/>
          <p:cNvSpPr txBox="1"/>
          <p:nvPr/>
        </p:nvSpPr>
        <p:spPr>
          <a:xfrm>
            <a:off x="838200" y="1676400"/>
            <a:ext cx="3733800" cy="523220"/>
          </a:xfrm>
          <a:prstGeom prst="rect">
            <a:avLst/>
          </a:prstGeom>
          <a:noFill/>
        </p:spPr>
        <p:txBody>
          <a:bodyPr wrap="square" rtlCol="0">
            <a:spAutoFit/>
          </a:bodyPr>
          <a:lstStyle/>
          <a:p>
            <a:pPr algn="ctr">
              <a:defRPr sz="1400" b="0" i="0" u="none" strike="noStrike" kern="1200" baseline="0">
                <a:solidFill>
                  <a:prstClr val="black"/>
                </a:solidFill>
                <a:latin typeface="Arial" pitchFamily="34" charset="0"/>
                <a:ea typeface="+mn-ea"/>
                <a:cs typeface="Arial" pitchFamily="34" charset="0"/>
              </a:defRPr>
            </a:pPr>
            <a:r>
              <a:rPr lang="en-US" dirty="0"/>
              <a:t>Cumulative Installed Wind Power Capacity in Leading Countries, </a:t>
            </a:r>
            <a:r>
              <a:rPr lang="en-US" dirty="0" smtClean="0"/>
              <a:t>1995-2014</a:t>
            </a:r>
            <a:endParaRPr lang="en-US" dirty="0"/>
          </a:p>
        </p:txBody>
      </p:sp>
      <p:graphicFrame>
        <p:nvGraphicFramePr>
          <p:cNvPr id="7" name="Chart 6"/>
          <p:cNvGraphicFramePr>
            <a:graphicFrameLocks noGrp="1"/>
          </p:cNvGraphicFramePr>
          <p:nvPr>
            <p:extLst>
              <p:ext uri="{D42A27DB-BD31-4B8C-83A1-F6EECF244321}">
                <p14:modId xmlns:p14="http://schemas.microsoft.com/office/powerpoint/2010/main" val="983136430"/>
              </p:ext>
            </p:extLst>
          </p:nvPr>
        </p:nvGraphicFramePr>
        <p:xfrm>
          <a:off x="0" y="1600200"/>
          <a:ext cx="4945380" cy="4191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16589319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900" dirty="0" smtClean="0"/>
              <a:t>Wind Overtakes Nuclear in China</a:t>
            </a:r>
            <a:endParaRPr lang="en-US" sz="3900" dirty="0"/>
          </a:p>
        </p:txBody>
      </p:sp>
      <p:sp>
        <p:nvSpPr>
          <p:cNvPr id="3" name="Content Placeholder 2"/>
          <p:cNvSpPr>
            <a:spLocks noGrp="1"/>
          </p:cNvSpPr>
          <p:nvPr>
            <p:ph idx="1"/>
          </p:nvPr>
        </p:nvSpPr>
        <p:spPr>
          <a:xfrm>
            <a:off x="457200" y="1600200"/>
            <a:ext cx="3886200" cy="4525963"/>
          </a:xfrm>
        </p:spPr>
        <p:txBody>
          <a:bodyPr>
            <a:normAutofit fontScale="92500" lnSpcReduction="20000"/>
          </a:bodyPr>
          <a:lstStyle/>
          <a:p>
            <a:pPr>
              <a:spcAft>
                <a:spcPts val="500"/>
              </a:spcAft>
            </a:pPr>
            <a:r>
              <a:rPr lang="en-US" sz="2800" dirty="0" smtClean="0"/>
              <a:t>Wind is now China’s #3 electricity source behind coal and hydro </a:t>
            </a:r>
          </a:p>
          <a:p>
            <a:pPr>
              <a:spcAft>
                <a:spcPts val="500"/>
              </a:spcAft>
            </a:pPr>
            <a:r>
              <a:rPr lang="en-US" sz="2800" dirty="0" smtClean="0"/>
              <a:t>Wind’s lead over nuclear will grow</a:t>
            </a:r>
          </a:p>
          <a:p>
            <a:pPr lvl="1">
              <a:spcAft>
                <a:spcPts val="500"/>
              </a:spcAft>
            </a:pPr>
            <a:r>
              <a:rPr lang="en-US" sz="2400" dirty="0" smtClean="0"/>
              <a:t>Much quicker to build</a:t>
            </a:r>
          </a:p>
          <a:p>
            <a:pPr lvl="1">
              <a:spcAft>
                <a:spcPts val="500"/>
              </a:spcAft>
            </a:pPr>
            <a:r>
              <a:rPr lang="en-US" sz="2400" dirty="0" smtClean="0"/>
              <a:t>No water constraints</a:t>
            </a:r>
            <a:endParaRPr lang="en-US" sz="2400" dirty="0"/>
          </a:p>
          <a:p>
            <a:pPr lvl="1">
              <a:spcAft>
                <a:spcPts val="500"/>
              </a:spcAft>
            </a:pPr>
            <a:r>
              <a:rPr lang="en-US" sz="2400" dirty="0" smtClean="0"/>
              <a:t>Wind potential could meet current electricity demand 10 times over</a:t>
            </a:r>
          </a:p>
          <a:p>
            <a:pPr lvl="1">
              <a:spcAft>
                <a:spcPts val="500"/>
              </a:spcAft>
            </a:pPr>
            <a:r>
              <a:rPr lang="en-US" sz="2400" dirty="0" smtClean="0"/>
              <a:t>Goal = 200 gigawatts of wind capacity by 2020</a:t>
            </a:r>
          </a:p>
        </p:txBody>
      </p:sp>
      <p:sp>
        <p:nvSpPr>
          <p:cNvPr id="6" name="Line 6"/>
          <p:cNvSpPr>
            <a:spLocks noChangeShapeType="1"/>
          </p:cNvSpPr>
          <p:nvPr/>
        </p:nvSpPr>
        <p:spPr bwMode="auto">
          <a:xfrm>
            <a:off x="594360" y="1219200"/>
            <a:ext cx="854964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4" name="TextBox 3"/>
          <p:cNvSpPr txBox="1"/>
          <p:nvPr/>
        </p:nvSpPr>
        <p:spPr>
          <a:xfrm>
            <a:off x="4953000" y="1686580"/>
            <a:ext cx="3733800" cy="523220"/>
          </a:xfrm>
          <a:prstGeom prst="rect">
            <a:avLst/>
          </a:prstGeom>
          <a:noFill/>
        </p:spPr>
        <p:txBody>
          <a:bodyPr wrap="square" rtlCol="0">
            <a:spAutoFit/>
          </a:bodyPr>
          <a:lstStyle/>
          <a:p>
            <a:pPr algn="ctr">
              <a:defRPr sz="1400" b="0" i="0" u="none" strike="noStrike" kern="1200" baseline="0">
                <a:solidFill>
                  <a:prstClr val="black"/>
                </a:solidFill>
                <a:latin typeface="Arial" pitchFamily="34" charset="0"/>
                <a:ea typeface="+mn-ea"/>
                <a:cs typeface="Arial" pitchFamily="34" charset="0"/>
              </a:defRPr>
            </a:pPr>
            <a:r>
              <a:rPr lang="en-US" dirty="0"/>
              <a:t>Wind- and Nuclear-generated Electricity </a:t>
            </a:r>
            <a:endParaRPr lang="en-US" dirty="0" smtClean="0"/>
          </a:p>
          <a:p>
            <a:pPr algn="ctr">
              <a:defRPr sz="1400" b="0" i="0" u="none" strike="noStrike" kern="1200" baseline="0">
                <a:solidFill>
                  <a:prstClr val="black"/>
                </a:solidFill>
                <a:latin typeface="Arial" pitchFamily="34" charset="0"/>
                <a:ea typeface="+mn-ea"/>
                <a:cs typeface="Arial" pitchFamily="34" charset="0"/>
              </a:defRPr>
            </a:pPr>
            <a:r>
              <a:rPr lang="en-US" dirty="0" smtClean="0"/>
              <a:t>in </a:t>
            </a:r>
            <a:r>
              <a:rPr lang="en-US" dirty="0"/>
              <a:t>China, </a:t>
            </a:r>
            <a:r>
              <a:rPr lang="en-US" dirty="0" smtClean="0"/>
              <a:t>1995-2014</a:t>
            </a:r>
            <a:endParaRPr lang="en-US" dirty="0"/>
          </a:p>
        </p:txBody>
      </p:sp>
      <p:graphicFrame>
        <p:nvGraphicFramePr>
          <p:cNvPr id="7" name="Chart 6"/>
          <p:cNvGraphicFramePr>
            <a:graphicFrameLocks noGrp="1"/>
          </p:cNvGraphicFramePr>
          <p:nvPr>
            <p:extLst>
              <p:ext uri="{D42A27DB-BD31-4B8C-83A1-F6EECF244321}">
                <p14:modId xmlns:p14="http://schemas.microsoft.com/office/powerpoint/2010/main" val="3167981857"/>
              </p:ext>
            </p:extLst>
          </p:nvPr>
        </p:nvGraphicFramePr>
        <p:xfrm>
          <a:off x="4447032" y="1702529"/>
          <a:ext cx="4745736" cy="399592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64373151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U.S. Wind Power</a:t>
            </a:r>
            <a:endParaRPr lang="en-US" dirty="0"/>
          </a:p>
        </p:txBody>
      </p:sp>
      <p:sp>
        <p:nvSpPr>
          <p:cNvPr id="3" name="Content Placeholder 2"/>
          <p:cNvSpPr>
            <a:spLocks noGrp="1"/>
          </p:cNvSpPr>
          <p:nvPr>
            <p:ph idx="1"/>
          </p:nvPr>
        </p:nvSpPr>
        <p:spPr>
          <a:xfrm>
            <a:off x="4869180" y="1447800"/>
            <a:ext cx="4274820" cy="4495800"/>
          </a:xfrm>
        </p:spPr>
        <p:txBody>
          <a:bodyPr>
            <a:noAutofit/>
          </a:bodyPr>
          <a:lstStyle/>
          <a:p>
            <a:pPr>
              <a:spcAft>
                <a:spcPts val="500"/>
              </a:spcAft>
            </a:pPr>
            <a:r>
              <a:rPr lang="en-US" sz="2400" dirty="0"/>
              <a:t>China has greater installed wind capacity, but U.S. wind farms generate more </a:t>
            </a:r>
            <a:r>
              <a:rPr lang="en-US" sz="2400" dirty="0" smtClean="0"/>
              <a:t>electricity</a:t>
            </a:r>
          </a:p>
          <a:p>
            <a:pPr>
              <a:spcAft>
                <a:spcPts val="500"/>
              </a:spcAft>
            </a:pPr>
            <a:r>
              <a:rPr lang="en-US" sz="2400" dirty="0" smtClean="0"/>
              <a:t>Nine states generate &gt;12% of electricity from wind</a:t>
            </a:r>
          </a:p>
          <a:p>
            <a:pPr>
              <a:spcAft>
                <a:spcPts val="500"/>
              </a:spcAft>
            </a:pPr>
            <a:r>
              <a:rPr lang="en-US" sz="2400" dirty="0" smtClean="0"/>
              <a:t>In Iowa and South Dakota, the share exceeds 25%</a:t>
            </a:r>
          </a:p>
          <a:p>
            <a:pPr>
              <a:spcAft>
                <a:spcPts val="500"/>
              </a:spcAft>
            </a:pPr>
            <a:r>
              <a:rPr lang="en-US" sz="2400" dirty="0" smtClean="0"/>
              <a:t>If Texas were a country, it would rank sixth in installed wind power capacity</a:t>
            </a:r>
          </a:p>
          <a:p>
            <a:pPr lvl="1">
              <a:spcAft>
                <a:spcPts val="500"/>
              </a:spcAft>
            </a:pPr>
            <a:endParaRPr lang="en-US" sz="2400" dirty="0"/>
          </a:p>
        </p:txBody>
      </p:sp>
      <p:sp>
        <p:nvSpPr>
          <p:cNvPr id="4" name="Line 6"/>
          <p:cNvSpPr>
            <a:spLocks noChangeShapeType="1"/>
          </p:cNvSpPr>
          <p:nvPr/>
        </p:nvSpPr>
        <p:spPr bwMode="auto">
          <a:xfrm>
            <a:off x="594360" y="1219200"/>
            <a:ext cx="854964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graphicFrame>
        <p:nvGraphicFramePr>
          <p:cNvPr id="9" name="Chart 8"/>
          <p:cNvGraphicFramePr>
            <a:graphicFrameLocks noGrp="1" noChangeAspect="1"/>
          </p:cNvGraphicFramePr>
          <p:nvPr>
            <p:extLst>
              <p:ext uri="{D42A27DB-BD31-4B8C-83A1-F6EECF244321}">
                <p14:modId xmlns:p14="http://schemas.microsoft.com/office/powerpoint/2010/main" val="244331113"/>
              </p:ext>
            </p:extLst>
          </p:nvPr>
        </p:nvGraphicFramePr>
        <p:xfrm>
          <a:off x="59966" y="1600200"/>
          <a:ext cx="4809214" cy="405384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42421200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327648"/>
            <a:ext cx="9144000" cy="530352"/>
          </a:xfrm>
          <a:prstGeom prst="rect">
            <a:avLst/>
          </a:prstGeom>
        </p:spPr>
      </p:pic>
      <p:sp>
        <p:nvSpPr>
          <p:cNvPr id="2" name="Title 1"/>
          <p:cNvSpPr>
            <a:spLocks noGrp="1"/>
          </p:cNvSpPr>
          <p:nvPr>
            <p:ph type="title"/>
          </p:nvPr>
        </p:nvSpPr>
        <p:spPr/>
        <p:txBody>
          <a:bodyPr>
            <a:normAutofit/>
          </a:bodyPr>
          <a:lstStyle/>
          <a:p>
            <a:r>
              <a:rPr lang="en-US" dirty="0" smtClean="0"/>
              <a:t>Changing Direction</a:t>
            </a:r>
            <a:endParaRPr lang="en-US" dirty="0"/>
          </a:p>
        </p:txBody>
      </p:sp>
      <p:sp>
        <p:nvSpPr>
          <p:cNvPr id="4" name="Line 6"/>
          <p:cNvSpPr>
            <a:spLocks noChangeShapeType="1"/>
          </p:cNvSpPr>
          <p:nvPr/>
        </p:nvSpPr>
        <p:spPr bwMode="auto">
          <a:xfrm>
            <a:off x="594360" y="1219200"/>
            <a:ext cx="854964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554736"/>
          </a:xfrm>
          <a:prstGeom prst="rect">
            <a:avLst/>
          </a:prstGeom>
        </p:spPr>
      </p:pic>
      <p:sp>
        <p:nvSpPr>
          <p:cNvPr id="12" name="TextBox 11"/>
          <p:cNvSpPr txBox="1"/>
          <p:nvPr/>
        </p:nvSpPr>
        <p:spPr>
          <a:xfrm>
            <a:off x="691045" y="1524000"/>
            <a:ext cx="7787640" cy="3584379"/>
          </a:xfrm>
          <a:prstGeom prst="rect">
            <a:avLst/>
          </a:prstGeom>
          <a:noFill/>
          <a:ln>
            <a:noFill/>
          </a:ln>
        </p:spPr>
        <p:txBody>
          <a:bodyPr wrap="square" rtlCol="0">
            <a:spAutoFit/>
          </a:bodyPr>
          <a:lstStyle/>
          <a:p>
            <a:pPr>
              <a:lnSpc>
                <a:spcPct val="150000"/>
              </a:lnSpc>
            </a:pPr>
            <a:r>
              <a:rPr lang="en-US" sz="2200" i="1" dirty="0">
                <a:latin typeface="Arial" panose="020B0604020202020204" pitchFamily="34" charset="0"/>
                <a:cs typeface="Arial" panose="020B0604020202020204" pitchFamily="34" charset="0"/>
              </a:rPr>
              <a:t>The worldwide transition from fossil fuels to renewable sources of energy is under way. As fossil fuel resources shrink, as air pollution worsens, and as concerns about climate instability cast a shadow over the future of coal, oil, and natural gas, a new world energy economy is emerging. The old economy, fueled largely by coal and oil, is being replaced with one powered by solar and wind energy</a:t>
            </a:r>
            <a:r>
              <a:rPr lang="en-US" sz="2200" i="1" dirty="0" smtClean="0">
                <a:latin typeface="Arial" panose="020B0604020202020204" pitchFamily="34" charset="0"/>
                <a:cs typeface="Arial" panose="020B0604020202020204" pitchFamily="34" charset="0"/>
              </a:rPr>
              <a:t>.</a:t>
            </a:r>
            <a:endParaRPr lang="en-US" sz="2200" i="1" dirty="0">
              <a:latin typeface="Arial" panose="020B0604020202020204" pitchFamily="34" charset="0"/>
              <a:cs typeface="Arial" panose="020B0604020202020204" pitchFamily="34" charset="0"/>
            </a:endParaRPr>
          </a:p>
        </p:txBody>
      </p:sp>
      <p:sp>
        <p:nvSpPr>
          <p:cNvPr id="13" name="TextBox 12"/>
          <p:cNvSpPr txBox="1"/>
          <p:nvPr/>
        </p:nvSpPr>
        <p:spPr>
          <a:xfrm>
            <a:off x="4584865" y="5269780"/>
            <a:ext cx="4254335" cy="400110"/>
          </a:xfrm>
          <a:prstGeom prst="rect">
            <a:avLst/>
          </a:prstGeom>
          <a:noFill/>
        </p:spPr>
        <p:txBody>
          <a:bodyPr wrap="square" rtlCol="0">
            <a:spAutoFit/>
          </a:bodyPr>
          <a:lstStyle/>
          <a:p>
            <a:r>
              <a:rPr lang="en-US" sz="2000" i="1" dirty="0" smtClean="0">
                <a:latin typeface="Arial" panose="020B0604020202020204" pitchFamily="34" charset="0"/>
                <a:cs typeface="Arial" panose="020B0604020202020204" pitchFamily="34" charset="0"/>
              </a:rPr>
              <a:t>– </a:t>
            </a:r>
            <a:r>
              <a:rPr lang="en-US" sz="2000" dirty="0" smtClean="0">
                <a:latin typeface="Arial" panose="020B0604020202020204" pitchFamily="34" charset="0"/>
                <a:cs typeface="Arial" panose="020B0604020202020204" pitchFamily="34" charset="0"/>
              </a:rPr>
              <a:t>Chapter 1,</a:t>
            </a:r>
            <a:r>
              <a:rPr lang="en-US" sz="2000" i="1" dirty="0" smtClean="0">
                <a:latin typeface="Arial" panose="020B0604020202020204" pitchFamily="34" charset="0"/>
                <a:cs typeface="Arial" panose="020B0604020202020204" pitchFamily="34" charset="0"/>
              </a:rPr>
              <a:t> The Great Transition</a:t>
            </a:r>
          </a:p>
        </p:txBody>
      </p:sp>
      <p:pic>
        <p:nvPicPr>
          <p:cNvPr id="8"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04800" y="5556766"/>
            <a:ext cx="1694950" cy="530352"/>
          </a:xfrm>
          <a:prstGeom prst="rect">
            <a:avLst/>
          </a:prstGeom>
          <a:solidFill>
            <a:schemeClr val="bg1"/>
          </a:solidFill>
          <a:ln>
            <a:noFill/>
          </a:ln>
          <a:extLst/>
        </p:spPr>
      </p:pic>
    </p:spTree>
    <p:extLst>
      <p:ext uri="{BB962C8B-B14F-4D97-AF65-F5344CB8AC3E}">
        <p14:creationId xmlns:p14="http://schemas.microsoft.com/office/powerpoint/2010/main" val="44012693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Chart 8"/>
          <p:cNvGraphicFramePr>
            <a:graphicFrameLocks noGrp="1" noChangeAspect="1"/>
          </p:cNvGraphicFramePr>
          <p:nvPr>
            <p:extLst>
              <p:ext uri="{D42A27DB-BD31-4B8C-83A1-F6EECF244321}">
                <p14:modId xmlns:p14="http://schemas.microsoft.com/office/powerpoint/2010/main" val="1945339094"/>
              </p:ext>
            </p:extLst>
          </p:nvPr>
        </p:nvGraphicFramePr>
        <p:xfrm>
          <a:off x="4267201" y="1676400"/>
          <a:ext cx="4737348" cy="3993262"/>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p:cNvSpPr>
            <a:spLocks noGrp="1"/>
          </p:cNvSpPr>
          <p:nvPr>
            <p:ph type="title"/>
          </p:nvPr>
        </p:nvSpPr>
        <p:spPr/>
        <p:txBody>
          <a:bodyPr>
            <a:normAutofit/>
          </a:bodyPr>
          <a:lstStyle/>
          <a:p>
            <a:r>
              <a:rPr lang="en-US" sz="4000" dirty="0" smtClean="0"/>
              <a:t>More Wind on the Grid</a:t>
            </a:r>
            <a:endParaRPr lang="en-US" sz="4000" dirty="0"/>
          </a:p>
        </p:txBody>
      </p:sp>
      <p:sp>
        <p:nvSpPr>
          <p:cNvPr id="3" name="Content Placeholder 2"/>
          <p:cNvSpPr>
            <a:spLocks noGrp="1"/>
          </p:cNvSpPr>
          <p:nvPr>
            <p:ph idx="1"/>
          </p:nvPr>
        </p:nvSpPr>
        <p:spPr>
          <a:xfrm>
            <a:off x="152400" y="1600200"/>
            <a:ext cx="4191000" cy="4525963"/>
          </a:xfrm>
        </p:spPr>
        <p:txBody>
          <a:bodyPr>
            <a:normAutofit/>
          </a:bodyPr>
          <a:lstStyle/>
          <a:p>
            <a:pPr>
              <a:spcAft>
                <a:spcPts val="500"/>
              </a:spcAft>
            </a:pPr>
            <a:r>
              <a:rPr lang="en-US" sz="2400" dirty="0" smtClean="0"/>
              <a:t>European </a:t>
            </a:r>
            <a:r>
              <a:rPr lang="en-US" sz="2400" dirty="0"/>
              <a:t>countries dominate </a:t>
            </a:r>
            <a:r>
              <a:rPr lang="en-US" sz="2400" dirty="0" smtClean="0"/>
              <a:t>in the share </a:t>
            </a:r>
            <a:r>
              <a:rPr lang="en-US" sz="2400" dirty="0"/>
              <a:t>of electricity </a:t>
            </a:r>
            <a:r>
              <a:rPr lang="en-US" sz="2400" dirty="0" smtClean="0"/>
              <a:t>generated </a:t>
            </a:r>
            <a:r>
              <a:rPr lang="en-US" sz="2400" dirty="0"/>
              <a:t>from wind </a:t>
            </a:r>
            <a:r>
              <a:rPr lang="en-US" sz="2400" dirty="0" smtClean="0"/>
              <a:t>farms</a:t>
            </a:r>
          </a:p>
          <a:p>
            <a:pPr>
              <a:spcAft>
                <a:spcPts val="500"/>
              </a:spcAft>
            </a:pPr>
            <a:r>
              <a:rPr lang="en-US" sz="2400" dirty="0" smtClean="0"/>
              <a:t>Four </a:t>
            </a:r>
            <a:r>
              <a:rPr lang="en-US" sz="2400" dirty="0"/>
              <a:t>German states get </a:t>
            </a:r>
            <a:r>
              <a:rPr lang="en-US" sz="2400" dirty="0" smtClean="0"/>
              <a:t>more than </a:t>
            </a:r>
            <a:r>
              <a:rPr lang="en-US" sz="2400" dirty="0"/>
              <a:t>50% of </a:t>
            </a:r>
            <a:r>
              <a:rPr lang="en-US" sz="2400" dirty="0" smtClean="0"/>
              <a:t>their electricity </a:t>
            </a:r>
            <a:r>
              <a:rPr lang="en-US" sz="2400" dirty="0"/>
              <a:t>from </a:t>
            </a:r>
            <a:r>
              <a:rPr lang="en-US" sz="2400" dirty="0" smtClean="0"/>
              <a:t>wind</a:t>
            </a:r>
          </a:p>
          <a:p>
            <a:pPr>
              <a:spcAft>
                <a:spcPts val="500"/>
              </a:spcAft>
            </a:pPr>
            <a:r>
              <a:rPr lang="en-US" sz="2400" dirty="0" smtClean="0"/>
              <a:t>On some days wind power exceeds half of Ireland’s electricity generation</a:t>
            </a:r>
            <a:endParaRPr lang="en-US" sz="2400" dirty="0"/>
          </a:p>
          <a:p>
            <a:pPr>
              <a:spcAft>
                <a:spcPts val="500"/>
              </a:spcAft>
            </a:pPr>
            <a:endParaRPr lang="en-US" sz="2400" dirty="0" smtClean="0"/>
          </a:p>
        </p:txBody>
      </p:sp>
      <p:sp>
        <p:nvSpPr>
          <p:cNvPr id="6" name="Line 6"/>
          <p:cNvSpPr>
            <a:spLocks noChangeShapeType="1"/>
          </p:cNvSpPr>
          <p:nvPr/>
        </p:nvSpPr>
        <p:spPr bwMode="auto">
          <a:xfrm>
            <a:off x="594360" y="1219200"/>
            <a:ext cx="854964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4" name="TextBox 3"/>
          <p:cNvSpPr txBox="1"/>
          <p:nvPr/>
        </p:nvSpPr>
        <p:spPr>
          <a:xfrm>
            <a:off x="5029200" y="1600200"/>
            <a:ext cx="3733800" cy="523220"/>
          </a:xfrm>
          <a:prstGeom prst="rect">
            <a:avLst/>
          </a:prstGeom>
          <a:noFill/>
        </p:spPr>
        <p:txBody>
          <a:bodyPr wrap="square" rtlCol="0">
            <a:spAutoFit/>
          </a:bodyPr>
          <a:lstStyle/>
          <a:p>
            <a:pPr algn="ctr">
              <a:defRPr sz="1400" b="0" i="0" u="none" strike="noStrike" kern="1200" baseline="0">
                <a:solidFill>
                  <a:prstClr val="black"/>
                </a:solidFill>
                <a:latin typeface="Arial" pitchFamily="34" charset="0"/>
                <a:ea typeface="+mn-ea"/>
                <a:cs typeface="Arial" pitchFamily="34" charset="0"/>
              </a:defRPr>
            </a:pPr>
            <a:r>
              <a:rPr lang="en-US" sz="1400" dirty="0"/>
              <a:t>Wind Share of Electricity Generation in </a:t>
            </a:r>
          </a:p>
          <a:p>
            <a:pPr algn="ctr">
              <a:defRPr sz="1400" b="0" i="0" u="none" strike="noStrike" kern="1200" baseline="0">
                <a:solidFill>
                  <a:prstClr val="black"/>
                </a:solidFill>
                <a:latin typeface="Arial" pitchFamily="34" charset="0"/>
                <a:ea typeface="+mn-ea"/>
                <a:cs typeface="Arial" pitchFamily="34" charset="0"/>
              </a:defRPr>
            </a:pPr>
            <a:r>
              <a:rPr lang="en-US" sz="1400" dirty="0"/>
              <a:t>Leading Countries, </a:t>
            </a:r>
            <a:r>
              <a:rPr lang="en-US" sz="1400" dirty="0" smtClean="0"/>
              <a:t>2014</a:t>
            </a:r>
            <a:endParaRPr lang="en-US" sz="1400" dirty="0"/>
          </a:p>
        </p:txBody>
      </p:sp>
    </p:spTree>
    <p:extLst>
      <p:ext uri="{BB962C8B-B14F-4D97-AF65-F5344CB8AC3E}">
        <p14:creationId xmlns:p14="http://schemas.microsoft.com/office/powerpoint/2010/main" val="239855477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Wind-Powered Denmark</a:t>
            </a:r>
            <a:endParaRPr lang="en-US" dirty="0"/>
          </a:p>
        </p:txBody>
      </p:sp>
      <p:sp>
        <p:nvSpPr>
          <p:cNvPr id="3" name="Content Placeholder 2"/>
          <p:cNvSpPr>
            <a:spLocks noGrp="1"/>
          </p:cNvSpPr>
          <p:nvPr>
            <p:ph idx="1"/>
          </p:nvPr>
        </p:nvSpPr>
        <p:spPr>
          <a:xfrm>
            <a:off x="228600" y="1524000"/>
            <a:ext cx="4732867" cy="4525963"/>
          </a:xfrm>
        </p:spPr>
        <p:txBody>
          <a:bodyPr>
            <a:normAutofit fontScale="92500" lnSpcReduction="10000"/>
          </a:bodyPr>
          <a:lstStyle/>
          <a:p>
            <a:pPr>
              <a:spcAft>
                <a:spcPts val="500"/>
              </a:spcAft>
            </a:pPr>
            <a:r>
              <a:rPr lang="en-US" sz="2400" dirty="0" smtClean="0"/>
              <a:t>In </a:t>
            </a:r>
            <a:r>
              <a:rPr lang="en-US" sz="2400" dirty="0"/>
              <a:t>1970s, </a:t>
            </a:r>
            <a:r>
              <a:rPr lang="en-US" sz="2400" dirty="0" smtClean="0"/>
              <a:t>began using electricity taxes to pay for renewable energy R&amp;D</a:t>
            </a:r>
          </a:p>
          <a:p>
            <a:pPr>
              <a:spcAft>
                <a:spcPts val="500"/>
              </a:spcAft>
            </a:pPr>
            <a:r>
              <a:rPr lang="en-US" sz="2400" dirty="0" smtClean="0"/>
              <a:t>Home to </a:t>
            </a:r>
            <a:r>
              <a:rPr lang="en-US" sz="2400" dirty="0" err="1" smtClean="0"/>
              <a:t>Vestas</a:t>
            </a:r>
            <a:r>
              <a:rPr lang="en-US" sz="2400" dirty="0" smtClean="0"/>
              <a:t>, world’s </a:t>
            </a:r>
            <a:r>
              <a:rPr lang="en-US" sz="2400" dirty="0"/>
              <a:t>#1 wind turbine </a:t>
            </a:r>
            <a:r>
              <a:rPr lang="en-US" sz="2400" dirty="0" smtClean="0"/>
              <a:t>installer</a:t>
            </a:r>
          </a:p>
          <a:p>
            <a:pPr>
              <a:spcAft>
                <a:spcPts val="500"/>
              </a:spcAft>
            </a:pPr>
            <a:r>
              <a:rPr lang="en-US" sz="2400" dirty="0" smtClean="0"/>
              <a:t>Got 62% of its electricity from wind in January 2014</a:t>
            </a:r>
          </a:p>
          <a:p>
            <a:pPr>
              <a:spcAft>
                <a:spcPts val="500"/>
              </a:spcAft>
            </a:pPr>
            <a:r>
              <a:rPr lang="en-US" sz="2400" dirty="0"/>
              <a:t>F</a:t>
            </a:r>
            <a:r>
              <a:rPr lang="en-US" sz="2400" dirty="0" smtClean="0"/>
              <a:t>or 2014 as a whole: 40%</a:t>
            </a:r>
          </a:p>
          <a:p>
            <a:pPr>
              <a:spcAft>
                <a:spcPts val="500"/>
              </a:spcAft>
            </a:pPr>
            <a:r>
              <a:rPr lang="en-US" sz="2400" dirty="0" smtClean="0"/>
              <a:t>By 2016, new wind farms will supply electricity at half the cost of new coal or gas plants</a:t>
            </a:r>
          </a:p>
          <a:p>
            <a:pPr>
              <a:spcAft>
                <a:spcPts val="500"/>
              </a:spcAft>
            </a:pPr>
            <a:r>
              <a:rPr lang="en-US" sz="2400" dirty="0" smtClean="0"/>
              <a:t>Goal is 50% wind by 2020</a:t>
            </a:r>
          </a:p>
          <a:p>
            <a:pPr marL="0" indent="0">
              <a:spcAft>
                <a:spcPts val="500"/>
              </a:spcAft>
              <a:buNone/>
            </a:pPr>
            <a:endParaRPr lang="en-US" sz="2000" dirty="0"/>
          </a:p>
        </p:txBody>
      </p:sp>
      <p:sp>
        <p:nvSpPr>
          <p:cNvPr id="4" name="Line 6"/>
          <p:cNvSpPr>
            <a:spLocks noChangeShapeType="1"/>
          </p:cNvSpPr>
          <p:nvPr/>
        </p:nvSpPr>
        <p:spPr bwMode="auto">
          <a:xfrm>
            <a:off x="594360" y="1219200"/>
            <a:ext cx="854964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10200" y="1747652"/>
            <a:ext cx="2857500" cy="3810000"/>
          </a:xfrm>
          <a:prstGeom prst="rect">
            <a:avLst/>
          </a:prstGeom>
        </p:spPr>
      </p:pic>
      <p:sp>
        <p:nvSpPr>
          <p:cNvPr id="6" name="TextBox 5"/>
          <p:cNvSpPr txBox="1"/>
          <p:nvPr/>
        </p:nvSpPr>
        <p:spPr>
          <a:xfrm>
            <a:off x="7071783" y="6553200"/>
            <a:ext cx="1951567" cy="215444"/>
          </a:xfrm>
          <a:prstGeom prst="rect">
            <a:avLst/>
          </a:prstGeom>
          <a:noFill/>
        </p:spPr>
        <p:txBody>
          <a:bodyPr wrap="square" rtlCol="0">
            <a:spAutoFit/>
          </a:bodyPr>
          <a:lstStyle/>
          <a:p>
            <a:pPr algn="r"/>
            <a:r>
              <a:rPr lang="en-US" sz="800" i="1" dirty="0" smtClean="0">
                <a:solidFill>
                  <a:schemeClr val="bg1"/>
                </a:solidFill>
                <a:latin typeface="Arial" panose="020B0604020202020204" pitchFamily="34" charset="0"/>
                <a:cs typeface="Arial" panose="020B0604020202020204" pitchFamily="34" charset="0"/>
              </a:rPr>
              <a:t>Photo Credit: </a:t>
            </a:r>
            <a:r>
              <a:rPr lang="en-US" sz="800" i="1" dirty="0">
                <a:solidFill>
                  <a:schemeClr val="bg1"/>
                </a:solidFill>
                <a:latin typeface="Arial" panose="020B0604020202020204" pitchFamily="34" charset="0"/>
                <a:cs typeface="Arial" panose="020B0604020202020204" pitchFamily="34" charset="0"/>
              </a:rPr>
              <a:t>Dirk Ingo Franke</a:t>
            </a:r>
          </a:p>
        </p:txBody>
      </p:sp>
    </p:spTree>
    <p:extLst>
      <p:ext uri="{BB962C8B-B14F-4D97-AF65-F5344CB8AC3E}">
        <p14:creationId xmlns:p14="http://schemas.microsoft.com/office/powerpoint/2010/main" val="19017934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7" name="TextBox 6"/>
          <p:cNvSpPr txBox="1"/>
          <p:nvPr/>
        </p:nvSpPr>
        <p:spPr>
          <a:xfrm>
            <a:off x="762000" y="609600"/>
            <a:ext cx="7848600" cy="1569660"/>
          </a:xfrm>
          <a:prstGeom prst="rect">
            <a:avLst/>
          </a:prstGeom>
          <a:noFill/>
        </p:spPr>
        <p:txBody>
          <a:bodyPr wrap="square" rtlCol="0">
            <a:spAutoFit/>
          </a:bodyPr>
          <a:lstStyle/>
          <a:p>
            <a:pPr algn="ctr"/>
            <a:r>
              <a:rPr lang="en-US" sz="4800" b="1" spc="600" dirty="0" smtClean="0">
                <a:solidFill>
                  <a:srgbClr val="FF3300"/>
                </a:solidFill>
                <a:effectLst>
                  <a:outerShdw blurRad="50800" dist="38100" dir="2700000" algn="tl" rotWithShape="0">
                    <a:prstClr val="black">
                      <a:alpha val="40000"/>
                    </a:prstClr>
                  </a:outerShdw>
                </a:effectLst>
                <a:latin typeface="Arial Narrow" panose="020B0606020202030204" pitchFamily="34" charset="0"/>
              </a:rPr>
              <a:t>TAPPING THE EARTH’S HEAT</a:t>
            </a:r>
            <a:endParaRPr lang="en-US" sz="4800" b="1" spc="600" dirty="0">
              <a:solidFill>
                <a:srgbClr val="FF3300"/>
              </a:solidFill>
              <a:effectLst>
                <a:outerShdw blurRad="50800" dist="38100" dir="2700000" algn="tl" rotWithShape="0">
                  <a:prstClr val="black">
                    <a:alpha val="40000"/>
                  </a:prstClr>
                </a:outerShdw>
              </a:effectLst>
              <a:latin typeface="Arial Narrow" panose="020B0606020202030204" pitchFamily="34" charset="0"/>
            </a:endParaRPr>
          </a:p>
        </p:txBody>
      </p:sp>
      <p:sp>
        <p:nvSpPr>
          <p:cNvPr id="4" name="TextBox 3"/>
          <p:cNvSpPr txBox="1"/>
          <p:nvPr/>
        </p:nvSpPr>
        <p:spPr>
          <a:xfrm>
            <a:off x="6629400" y="6429537"/>
            <a:ext cx="2438400" cy="338554"/>
          </a:xfrm>
          <a:prstGeom prst="rect">
            <a:avLst/>
          </a:prstGeom>
          <a:noFill/>
        </p:spPr>
        <p:txBody>
          <a:bodyPr wrap="square" rtlCol="0">
            <a:spAutoFit/>
          </a:bodyPr>
          <a:lstStyle/>
          <a:p>
            <a:r>
              <a:rPr lang="en-US" sz="800" i="1" dirty="0" smtClean="0">
                <a:solidFill>
                  <a:prstClr val="white"/>
                </a:solidFill>
                <a:latin typeface="Arial" panose="020B0604020202020204" pitchFamily="34" charset="0"/>
                <a:cs typeface="Arial" panose="020B0604020202020204" pitchFamily="34" charset="0"/>
              </a:rPr>
              <a:t>Photo credit: </a:t>
            </a:r>
            <a:r>
              <a:rPr lang="en-US" sz="800" i="1" dirty="0">
                <a:solidFill>
                  <a:prstClr val="white"/>
                </a:solidFill>
                <a:latin typeface="Arial" panose="020B0604020202020204" pitchFamily="34" charset="0"/>
                <a:cs typeface="Arial" panose="020B0604020202020204" pitchFamily="34" charset="0"/>
              </a:rPr>
              <a:t>Wikimedia Commons/</a:t>
            </a:r>
            <a:r>
              <a:rPr lang="en-US" sz="800" i="1" dirty="0" err="1">
                <a:solidFill>
                  <a:prstClr val="white"/>
                </a:solidFill>
                <a:latin typeface="Arial" panose="020B0604020202020204" pitchFamily="34" charset="0"/>
                <a:cs typeface="Arial" panose="020B0604020202020204" pitchFamily="34" charset="0"/>
              </a:rPr>
              <a:t>Gretar</a:t>
            </a:r>
            <a:r>
              <a:rPr lang="en-US" sz="800" i="1" dirty="0">
                <a:solidFill>
                  <a:prstClr val="white"/>
                </a:solidFill>
                <a:latin typeface="Arial" panose="020B0604020202020204" pitchFamily="34" charset="0"/>
                <a:cs typeface="Arial" panose="020B0604020202020204" pitchFamily="34" charset="0"/>
              </a:rPr>
              <a:t> </a:t>
            </a:r>
            <a:r>
              <a:rPr lang="en-US" sz="800" i="1" dirty="0" err="1">
                <a:solidFill>
                  <a:prstClr val="white"/>
                </a:solidFill>
                <a:latin typeface="Arial" panose="020B0604020202020204" pitchFamily="34" charset="0"/>
                <a:cs typeface="Arial" panose="020B0604020202020204" pitchFamily="34" charset="0"/>
              </a:rPr>
              <a:t>Ívarsson</a:t>
            </a:r>
            <a:endParaRPr lang="en-US" sz="1400" i="1" dirty="0">
              <a:solidFill>
                <a:prstClr val="whit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0766968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Tapping the Earth’s Heat</a:t>
            </a:r>
          </a:p>
        </p:txBody>
      </p:sp>
      <p:sp>
        <p:nvSpPr>
          <p:cNvPr id="3" name="Content Placeholder 2"/>
          <p:cNvSpPr>
            <a:spLocks noGrp="1"/>
          </p:cNvSpPr>
          <p:nvPr>
            <p:ph idx="1"/>
          </p:nvPr>
        </p:nvSpPr>
        <p:spPr>
          <a:xfrm>
            <a:off x="152400" y="1447800"/>
            <a:ext cx="4038600" cy="4678363"/>
          </a:xfrm>
        </p:spPr>
        <p:txBody>
          <a:bodyPr>
            <a:normAutofit lnSpcReduction="10000"/>
          </a:bodyPr>
          <a:lstStyle/>
          <a:p>
            <a:pPr>
              <a:spcAft>
                <a:spcPts val="500"/>
              </a:spcAft>
            </a:pPr>
            <a:r>
              <a:rPr lang="en-US" dirty="0" smtClean="0"/>
              <a:t>Geothermal resources </a:t>
            </a:r>
            <a:r>
              <a:rPr lang="en-US" dirty="0"/>
              <a:t>richest in areas with high tectonic activity</a:t>
            </a:r>
          </a:p>
          <a:p>
            <a:pPr>
              <a:spcAft>
                <a:spcPts val="500"/>
              </a:spcAft>
            </a:pPr>
            <a:r>
              <a:rPr lang="en-US" dirty="0" smtClean="0"/>
              <a:t>Some 40 countries with 860 million people could meet all their electricity needs with geothermal energy</a:t>
            </a:r>
          </a:p>
        </p:txBody>
      </p:sp>
      <p:sp>
        <p:nvSpPr>
          <p:cNvPr id="4" name="Line 6"/>
          <p:cNvSpPr>
            <a:spLocks noChangeShapeType="1"/>
          </p:cNvSpPr>
          <p:nvPr/>
        </p:nvSpPr>
        <p:spPr bwMode="auto">
          <a:xfrm>
            <a:off x="594360" y="1219200"/>
            <a:ext cx="854964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91000" y="2286000"/>
            <a:ext cx="4800997" cy="3008624"/>
          </a:xfrm>
          <a:prstGeom prst="rect">
            <a:avLst/>
          </a:prstGeom>
        </p:spPr>
      </p:pic>
      <p:sp>
        <p:nvSpPr>
          <p:cNvPr id="7" name="TextBox 6"/>
          <p:cNvSpPr txBox="1"/>
          <p:nvPr/>
        </p:nvSpPr>
        <p:spPr>
          <a:xfrm>
            <a:off x="6705601" y="6553200"/>
            <a:ext cx="2317750" cy="215444"/>
          </a:xfrm>
          <a:prstGeom prst="rect">
            <a:avLst/>
          </a:prstGeom>
          <a:noFill/>
        </p:spPr>
        <p:txBody>
          <a:bodyPr wrap="square" rtlCol="0">
            <a:spAutoFit/>
          </a:bodyPr>
          <a:lstStyle/>
          <a:p>
            <a:pPr algn="r"/>
            <a:r>
              <a:rPr lang="en-US" sz="800" i="1" dirty="0" smtClean="0">
                <a:solidFill>
                  <a:schemeClr val="bg1"/>
                </a:solidFill>
                <a:latin typeface="Arial" panose="020B0604020202020204" pitchFamily="34" charset="0"/>
                <a:cs typeface="Arial" panose="020B0604020202020204" pitchFamily="34" charset="0"/>
              </a:rPr>
              <a:t>Image Credit: NOAA mod. USGS/</a:t>
            </a:r>
            <a:r>
              <a:rPr lang="en-US" sz="800" i="1" dirty="0" err="1" smtClean="0">
                <a:solidFill>
                  <a:schemeClr val="bg1"/>
                </a:solidFill>
                <a:latin typeface="Arial" panose="020B0604020202020204" pitchFamily="34" charset="0"/>
                <a:cs typeface="Arial" panose="020B0604020202020204" pitchFamily="34" charset="0"/>
              </a:rPr>
              <a:t>Topinka</a:t>
            </a:r>
            <a:endParaRPr lang="en-US" sz="800" i="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7965196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Iceland: Geothermal Powerhouse</a:t>
            </a:r>
            <a:endParaRPr lang="en-US" dirty="0"/>
          </a:p>
        </p:txBody>
      </p:sp>
      <p:sp>
        <p:nvSpPr>
          <p:cNvPr id="3" name="Content Placeholder 2"/>
          <p:cNvSpPr>
            <a:spLocks noGrp="1"/>
          </p:cNvSpPr>
          <p:nvPr>
            <p:ph idx="1"/>
          </p:nvPr>
        </p:nvSpPr>
        <p:spPr>
          <a:xfrm>
            <a:off x="3733800" y="1447800"/>
            <a:ext cx="5181600" cy="4876800"/>
          </a:xfrm>
        </p:spPr>
        <p:txBody>
          <a:bodyPr>
            <a:normAutofit fontScale="70000" lnSpcReduction="20000"/>
          </a:bodyPr>
          <a:lstStyle/>
          <a:p>
            <a:pPr>
              <a:spcAft>
                <a:spcPts val="500"/>
              </a:spcAft>
            </a:pPr>
            <a:r>
              <a:rPr lang="en-US" dirty="0" smtClean="0"/>
              <a:t>Space heating:</a:t>
            </a:r>
          </a:p>
          <a:p>
            <a:pPr lvl="1">
              <a:spcAft>
                <a:spcPts val="500"/>
              </a:spcAft>
            </a:pPr>
            <a:r>
              <a:rPr lang="en-US" sz="3000" dirty="0" smtClean="0"/>
              <a:t>In 1970, over 50% came from burning oil, 43% from geothermal</a:t>
            </a:r>
          </a:p>
          <a:p>
            <a:pPr lvl="1">
              <a:spcAft>
                <a:spcPts val="500"/>
              </a:spcAft>
            </a:pPr>
            <a:r>
              <a:rPr lang="en-US" sz="3000" dirty="0" smtClean="0"/>
              <a:t>Today geothermal heat covers close to 90%</a:t>
            </a:r>
          </a:p>
          <a:p>
            <a:pPr>
              <a:spcAft>
                <a:spcPts val="500"/>
              </a:spcAft>
            </a:pPr>
            <a:r>
              <a:rPr lang="en-US" dirty="0"/>
              <a:t>Other direct </a:t>
            </a:r>
            <a:r>
              <a:rPr lang="en-US" dirty="0" smtClean="0"/>
              <a:t>uses:</a:t>
            </a:r>
            <a:endParaRPr lang="en-US" dirty="0"/>
          </a:p>
          <a:p>
            <a:pPr lvl="1">
              <a:spcAft>
                <a:spcPts val="500"/>
              </a:spcAft>
            </a:pPr>
            <a:r>
              <a:rPr lang="en-US" sz="3000" dirty="0"/>
              <a:t>Swimming/bathing, fish farming, greenhouse heating, </a:t>
            </a:r>
            <a:r>
              <a:rPr lang="en-US" sz="3000" dirty="0" smtClean="0"/>
              <a:t>snow melting</a:t>
            </a:r>
            <a:endParaRPr lang="en-US" sz="3000" dirty="0"/>
          </a:p>
          <a:p>
            <a:pPr>
              <a:spcAft>
                <a:spcPts val="500"/>
              </a:spcAft>
            </a:pPr>
            <a:r>
              <a:rPr lang="en-US" dirty="0" smtClean="0"/>
              <a:t>Electricity:</a:t>
            </a:r>
          </a:p>
          <a:p>
            <a:pPr lvl="1">
              <a:spcAft>
                <a:spcPts val="500"/>
              </a:spcAft>
            </a:pPr>
            <a:r>
              <a:rPr lang="en-US" sz="3000" dirty="0" smtClean="0"/>
              <a:t>29% of electricity from geothermal, more than any other country</a:t>
            </a:r>
          </a:p>
          <a:p>
            <a:pPr lvl="1">
              <a:spcAft>
                <a:spcPts val="500"/>
              </a:spcAft>
            </a:pPr>
            <a:r>
              <a:rPr lang="en-US" sz="3000" dirty="0" smtClean="0"/>
              <a:t>Cheap electricity from geothermal and hydropower allowed Iceland to become a leading aluminum producer</a:t>
            </a:r>
          </a:p>
        </p:txBody>
      </p:sp>
      <p:sp>
        <p:nvSpPr>
          <p:cNvPr id="4" name="Line 6"/>
          <p:cNvSpPr>
            <a:spLocks noChangeShapeType="1"/>
          </p:cNvSpPr>
          <p:nvPr/>
        </p:nvSpPr>
        <p:spPr bwMode="auto">
          <a:xfrm>
            <a:off x="594360" y="1219200"/>
            <a:ext cx="854964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8600" y="2133600"/>
            <a:ext cx="3810000" cy="2857500"/>
          </a:xfrm>
          <a:prstGeom prst="rect">
            <a:avLst/>
          </a:prstGeom>
        </p:spPr>
      </p:pic>
      <p:sp>
        <p:nvSpPr>
          <p:cNvPr id="8" name="TextBox 7"/>
          <p:cNvSpPr txBox="1"/>
          <p:nvPr/>
        </p:nvSpPr>
        <p:spPr>
          <a:xfrm>
            <a:off x="6705601" y="6455003"/>
            <a:ext cx="2317750" cy="215444"/>
          </a:xfrm>
          <a:prstGeom prst="rect">
            <a:avLst/>
          </a:prstGeom>
          <a:noFill/>
        </p:spPr>
        <p:txBody>
          <a:bodyPr wrap="square" rtlCol="0">
            <a:spAutoFit/>
          </a:bodyPr>
          <a:lstStyle/>
          <a:p>
            <a:pPr algn="r"/>
            <a:r>
              <a:rPr lang="en-US" sz="800" i="1" dirty="0" smtClean="0">
                <a:solidFill>
                  <a:schemeClr val="bg1"/>
                </a:solidFill>
                <a:latin typeface="Arial" panose="020B0604020202020204" pitchFamily="34" charset="0"/>
                <a:cs typeface="Arial" panose="020B0604020202020204" pitchFamily="34" charset="0"/>
              </a:rPr>
              <a:t>Photo Credit: </a:t>
            </a:r>
            <a:r>
              <a:rPr lang="en-US" sz="800" i="1" dirty="0">
                <a:solidFill>
                  <a:schemeClr val="bg1"/>
                </a:solidFill>
                <a:latin typeface="Arial" panose="020B0604020202020204" pitchFamily="34" charset="0"/>
                <a:cs typeface="Arial" panose="020B0604020202020204" pitchFamily="34" charset="0"/>
              </a:rPr>
              <a:t>Wikimedia </a:t>
            </a:r>
            <a:r>
              <a:rPr lang="en-US" sz="800" i="1" dirty="0" smtClean="0">
                <a:solidFill>
                  <a:schemeClr val="bg1"/>
                </a:solidFill>
                <a:latin typeface="Arial" panose="020B0604020202020204" pitchFamily="34" charset="0"/>
                <a:cs typeface="Arial" panose="020B0604020202020204" pitchFamily="34" charset="0"/>
              </a:rPr>
              <a:t>Commons/Bloody-</a:t>
            </a:r>
            <a:r>
              <a:rPr lang="en-US" sz="800" i="1" dirty="0" err="1" smtClean="0">
                <a:solidFill>
                  <a:schemeClr val="bg1"/>
                </a:solidFill>
                <a:latin typeface="Arial" panose="020B0604020202020204" pitchFamily="34" charset="0"/>
                <a:cs typeface="Arial" panose="020B0604020202020204" pitchFamily="34" charset="0"/>
              </a:rPr>
              <a:t>libu</a:t>
            </a:r>
            <a:endParaRPr lang="en-US" sz="800" i="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24520298"/>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Geothermal Energy – Direct Use</a:t>
            </a:r>
            <a:endParaRPr lang="en-US" dirty="0"/>
          </a:p>
        </p:txBody>
      </p:sp>
      <p:sp>
        <p:nvSpPr>
          <p:cNvPr id="3" name="Content Placeholder 2"/>
          <p:cNvSpPr>
            <a:spLocks noGrp="1"/>
          </p:cNvSpPr>
          <p:nvPr>
            <p:ph idx="1"/>
          </p:nvPr>
        </p:nvSpPr>
        <p:spPr>
          <a:xfrm>
            <a:off x="602827" y="1447800"/>
            <a:ext cx="4654973" cy="4678363"/>
          </a:xfrm>
        </p:spPr>
        <p:txBody>
          <a:bodyPr>
            <a:normAutofit fontScale="85000" lnSpcReduction="20000"/>
          </a:bodyPr>
          <a:lstStyle/>
          <a:p>
            <a:pPr>
              <a:spcAft>
                <a:spcPts val="500"/>
              </a:spcAft>
            </a:pPr>
            <a:r>
              <a:rPr lang="en-US" dirty="0" smtClean="0"/>
              <a:t>In China, geothermal district heating rose 5-fold in last decade</a:t>
            </a:r>
          </a:p>
          <a:p>
            <a:pPr>
              <a:spcAft>
                <a:spcPts val="500"/>
              </a:spcAft>
            </a:pPr>
            <a:r>
              <a:rPr lang="en-US" dirty="0" smtClean="0"/>
              <a:t>Japan has 2,000 spas, 5,000 bathhouses, and 15,000 hotels using nature’s hot water</a:t>
            </a:r>
          </a:p>
          <a:p>
            <a:pPr>
              <a:spcAft>
                <a:spcPts val="500"/>
              </a:spcAft>
            </a:pPr>
            <a:r>
              <a:rPr lang="en-US" dirty="0" smtClean="0"/>
              <a:t>Ball State University in Indiana expects geothermal heating and cooling to save the school 33,000 tons of coal and $2 million per year </a:t>
            </a:r>
          </a:p>
        </p:txBody>
      </p:sp>
      <p:sp>
        <p:nvSpPr>
          <p:cNvPr id="4" name="Line 6"/>
          <p:cNvSpPr>
            <a:spLocks noChangeShapeType="1"/>
          </p:cNvSpPr>
          <p:nvPr/>
        </p:nvSpPr>
        <p:spPr bwMode="auto">
          <a:xfrm>
            <a:off x="594360" y="1219200"/>
            <a:ext cx="854964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graphicFrame>
        <p:nvGraphicFramePr>
          <p:cNvPr id="7" name="Chart 6"/>
          <p:cNvGraphicFramePr>
            <a:graphicFrameLocks noGrp="1" noChangeAspect="1"/>
          </p:cNvGraphicFramePr>
          <p:nvPr>
            <p:extLst>
              <p:ext uri="{D42A27DB-BD31-4B8C-83A1-F6EECF244321}">
                <p14:modId xmlns:p14="http://schemas.microsoft.com/office/powerpoint/2010/main" val="2025465322"/>
              </p:ext>
            </p:extLst>
          </p:nvPr>
        </p:nvGraphicFramePr>
        <p:xfrm>
          <a:off x="4572000" y="1828800"/>
          <a:ext cx="4357220" cy="367284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83494059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Geothermal Power</a:t>
            </a:r>
            <a:endParaRPr lang="en-US" dirty="0"/>
          </a:p>
        </p:txBody>
      </p:sp>
      <p:sp>
        <p:nvSpPr>
          <p:cNvPr id="3" name="Content Placeholder 2"/>
          <p:cNvSpPr>
            <a:spLocks noGrp="1"/>
          </p:cNvSpPr>
          <p:nvPr>
            <p:ph idx="1"/>
          </p:nvPr>
        </p:nvSpPr>
        <p:spPr>
          <a:xfrm>
            <a:off x="4419600" y="1447800"/>
            <a:ext cx="4654973" cy="4678363"/>
          </a:xfrm>
        </p:spPr>
        <p:txBody>
          <a:bodyPr>
            <a:normAutofit fontScale="77500" lnSpcReduction="20000"/>
          </a:bodyPr>
          <a:lstStyle/>
          <a:p>
            <a:pPr>
              <a:spcAft>
                <a:spcPts val="500"/>
              </a:spcAft>
            </a:pPr>
            <a:r>
              <a:rPr lang="en-US" dirty="0" smtClean="0"/>
              <a:t>Philippines’ goal is 3,300 MW by 2030</a:t>
            </a:r>
          </a:p>
          <a:p>
            <a:pPr>
              <a:spcAft>
                <a:spcPts val="500"/>
              </a:spcAft>
            </a:pPr>
            <a:r>
              <a:rPr lang="en-US" dirty="0" smtClean="0"/>
              <a:t>Indonesia’s target is 10,000 MW by 2025</a:t>
            </a:r>
          </a:p>
          <a:p>
            <a:pPr>
              <a:spcAft>
                <a:spcPts val="500"/>
              </a:spcAft>
            </a:pPr>
            <a:r>
              <a:rPr lang="en-US" dirty="0" smtClean="0"/>
              <a:t>Japan has enough geothermal power potential to meet over half its electricity needs</a:t>
            </a:r>
          </a:p>
          <a:p>
            <a:pPr>
              <a:spcAft>
                <a:spcPts val="500"/>
              </a:spcAft>
            </a:pPr>
            <a:r>
              <a:rPr lang="en-US" dirty="0" smtClean="0"/>
              <a:t>Enhanced </a:t>
            </a:r>
            <a:r>
              <a:rPr lang="en-US" dirty="0"/>
              <a:t>Geothermal Systems technology could lead to some 500,000 MW of geothermal power in the United States</a:t>
            </a:r>
            <a:endParaRPr lang="en-US" dirty="0" smtClean="0"/>
          </a:p>
        </p:txBody>
      </p:sp>
      <p:sp>
        <p:nvSpPr>
          <p:cNvPr id="4" name="Line 6"/>
          <p:cNvSpPr>
            <a:spLocks noChangeShapeType="1"/>
          </p:cNvSpPr>
          <p:nvPr/>
        </p:nvSpPr>
        <p:spPr bwMode="auto">
          <a:xfrm>
            <a:off x="594360" y="1219200"/>
            <a:ext cx="854964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graphicFrame>
        <p:nvGraphicFramePr>
          <p:cNvPr id="7" name="Chart 6"/>
          <p:cNvGraphicFramePr>
            <a:graphicFrameLocks noGrp="1" noChangeAspect="1"/>
          </p:cNvGraphicFramePr>
          <p:nvPr>
            <p:extLst>
              <p:ext uri="{D42A27DB-BD31-4B8C-83A1-F6EECF244321}">
                <p14:modId xmlns:p14="http://schemas.microsoft.com/office/powerpoint/2010/main" val="1300905312"/>
              </p:ext>
            </p:extLst>
          </p:nvPr>
        </p:nvGraphicFramePr>
        <p:xfrm>
          <a:off x="0" y="1752600"/>
          <a:ext cx="4360836" cy="3675888"/>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Box 7"/>
          <p:cNvSpPr txBox="1"/>
          <p:nvPr/>
        </p:nvSpPr>
        <p:spPr>
          <a:xfrm>
            <a:off x="372094" y="1676400"/>
            <a:ext cx="4267200" cy="738664"/>
          </a:xfrm>
          <a:prstGeom prst="rect">
            <a:avLst/>
          </a:prstGeom>
          <a:noFill/>
        </p:spPr>
        <p:txBody>
          <a:bodyPr wrap="square" rtlCol="0">
            <a:spAutoFit/>
          </a:bodyPr>
          <a:lstStyle/>
          <a:p>
            <a:pPr algn="ctr"/>
            <a:r>
              <a:rPr lang="en-US" sz="1400" dirty="0">
                <a:latin typeface="Arial" panose="020B0604020202020204" pitchFamily="34" charset="0"/>
                <a:cs typeface="Arial" panose="020B0604020202020204" pitchFamily="34" charset="0"/>
              </a:rPr>
              <a:t>Geothermal Electricity-Generating Capacity in </a:t>
            </a:r>
            <a:br>
              <a:rPr lang="en-US" sz="1400" dirty="0">
                <a:latin typeface="Arial" panose="020B0604020202020204" pitchFamily="34" charset="0"/>
                <a:cs typeface="Arial" panose="020B0604020202020204" pitchFamily="34" charset="0"/>
              </a:rPr>
            </a:br>
            <a:r>
              <a:rPr lang="en-US" sz="1400" dirty="0">
                <a:latin typeface="Arial" panose="020B0604020202020204" pitchFamily="34" charset="0"/>
                <a:cs typeface="Arial" panose="020B0604020202020204" pitchFamily="34" charset="0"/>
              </a:rPr>
              <a:t>Leading Countries, 2013</a:t>
            </a:r>
          </a:p>
          <a:p>
            <a:pPr algn="ctr"/>
            <a:endParaRPr lang="en-US"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9932173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6629400" y="6429537"/>
            <a:ext cx="2819400" cy="338554"/>
          </a:xfrm>
          <a:prstGeom prst="rect">
            <a:avLst/>
          </a:prstGeom>
          <a:noFill/>
        </p:spPr>
        <p:txBody>
          <a:bodyPr wrap="square" rtlCol="0">
            <a:spAutoFit/>
          </a:bodyPr>
          <a:lstStyle/>
          <a:p>
            <a:r>
              <a:rPr lang="en-US" sz="800" i="1" dirty="0" smtClean="0">
                <a:solidFill>
                  <a:schemeClr val="bg1"/>
                </a:solidFill>
                <a:latin typeface="Arial" panose="020B0604020202020204" pitchFamily="34" charset="0"/>
                <a:cs typeface="Arial" panose="020B0604020202020204" pitchFamily="34" charset="0"/>
              </a:rPr>
              <a:t>Photo credit: Grand Coulee, </a:t>
            </a:r>
            <a:r>
              <a:rPr lang="en-US" sz="800" i="1" dirty="0" err="1" smtClean="0">
                <a:solidFill>
                  <a:schemeClr val="bg1"/>
                </a:solidFill>
                <a:latin typeface="Arial" panose="020B0604020202020204" pitchFamily="34" charset="0"/>
                <a:cs typeface="Arial" panose="020B0604020202020204" pitchFamily="34" charset="0"/>
              </a:rPr>
              <a:t>Farwestern</a:t>
            </a:r>
            <a:r>
              <a:rPr lang="en-US" sz="800" i="1" dirty="0" smtClean="0">
                <a:solidFill>
                  <a:schemeClr val="bg1"/>
                </a:solidFill>
                <a:latin typeface="Arial" panose="020B0604020202020204" pitchFamily="34" charset="0"/>
                <a:cs typeface="Arial" panose="020B0604020202020204" pitchFamily="34" charset="0"/>
              </a:rPr>
              <a:t> </a:t>
            </a:r>
            <a:r>
              <a:rPr lang="en-US" sz="800" i="1" dirty="0">
                <a:solidFill>
                  <a:schemeClr val="bg1"/>
                </a:solidFill>
                <a:latin typeface="Arial" panose="020B0604020202020204" pitchFamily="34" charset="0"/>
                <a:cs typeface="Arial" panose="020B0604020202020204" pitchFamily="34" charset="0"/>
              </a:rPr>
              <a:t>/ </a:t>
            </a:r>
            <a:r>
              <a:rPr lang="en-US" sz="800" i="1" dirty="0" smtClean="0">
                <a:solidFill>
                  <a:schemeClr val="bg1"/>
                </a:solidFill>
                <a:latin typeface="Arial" panose="020B0604020202020204" pitchFamily="34" charset="0"/>
                <a:cs typeface="Arial" panose="020B0604020202020204" pitchFamily="34" charset="0"/>
              </a:rPr>
              <a:t>Gregg </a:t>
            </a:r>
            <a:r>
              <a:rPr lang="en-US" sz="800" i="1" dirty="0">
                <a:solidFill>
                  <a:schemeClr val="bg1"/>
                </a:solidFill>
                <a:latin typeface="Arial" panose="020B0604020202020204" pitchFamily="34" charset="0"/>
                <a:cs typeface="Arial" panose="020B0604020202020204" pitchFamily="34" charset="0"/>
              </a:rPr>
              <a:t>M. </a:t>
            </a:r>
            <a:r>
              <a:rPr lang="en-US" sz="800" i="1" dirty="0" smtClean="0">
                <a:solidFill>
                  <a:schemeClr val="bg1"/>
                </a:solidFill>
                <a:latin typeface="Arial" panose="020B0604020202020204" pitchFamily="34" charset="0"/>
                <a:cs typeface="Arial" panose="020B0604020202020204" pitchFamily="34" charset="0"/>
              </a:rPr>
              <a:t>Erickson via Wikimedia Commons</a:t>
            </a:r>
            <a:endParaRPr lang="en-US" sz="1400" i="1" dirty="0">
              <a:solidFill>
                <a:schemeClr val="bg1"/>
              </a:solidFill>
              <a:latin typeface="Arial" panose="020B0604020202020204" pitchFamily="34" charset="0"/>
              <a:cs typeface="Arial" panose="020B0604020202020204" pitchFamily="34" charset="0"/>
            </a:endParaRPr>
          </a:p>
        </p:txBody>
      </p:sp>
      <p:sp>
        <p:nvSpPr>
          <p:cNvPr id="5" name="TextBox 4"/>
          <p:cNvSpPr txBox="1"/>
          <p:nvPr/>
        </p:nvSpPr>
        <p:spPr>
          <a:xfrm>
            <a:off x="762000" y="609600"/>
            <a:ext cx="7848600" cy="1569660"/>
          </a:xfrm>
          <a:prstGeom prst="rect">
            <a:avLst/>
          </a:prstGeom>
          <a:noFill/>
        </p:spPr>
        <p:txBody>
          <a:bodyPr wrap="square" rtlCol="0">
            <a:spAutoFit/>
          </a:bodyPr>
          <a:lstStyle/>
          <a:p>
            <a:pPr algn="ctr"/>
            <a:r>
              <a:rPr lang="en-US" sz="4800" b="1" spc="600" dirty="0" smtClean="0">
                <a:solidFill>
                  <a:srgbClr val="FF3300"/>
                </a:solidFill>
                <a:effectLst>
                  <a:outerShdw blurRad="50800" dist="38100" dir="2700000" algn="tl" rotWithShape="0">
                    <a:prstClr val="black">
                      <a:alpha val="40000"/>
                    </a:prstClr>
                  </a:outerShdw>
                </a:effectLst>
                <a:latin typeface="Arial Narrow" panose="020B0606020202030204" pitchFamily="34" charset="0"/>
              </a:rPr>
              <a:t>HYDROPOWER: </a:t>
            </a:r>
          </a:p>
          <a:p>
            <a:pPr algn="ctr"/>
            <a:r>
              <a:rPr lang="en-US" sz="4800" b="1" spc="600" dirty="0" smtClean="0">
                <a:solidFill>
                  <a:srgbClr val="FF3300"/>
                </a:solidFill>
                <a:effectLst>
                  <a:outerShdw blurRad="50800" dist="38100" dir="2700000" algn="tl" rotWithShape="0">
                    <a:prstClr val="black">
                      <a:alpha val="40000"/>
                    </a:prstClr>
                  </a:outerShdw>
                </a:effectLst>
                <a:latin typeface="Arial Narrow" panose="020B0606020202030204" pitchFamily="34" charset="0"/>
              </a:rPr>
              <a:t>PAST AND FUTURE</a:t>
            </a:r>
            <a:endParaRPr lang="en-US" sz="4800" b="1" spc="600" dirty="0">
              <a:solidFill>
                <a:srgbClr val="FF3300"/>
              </a:solidFill>
              <a:effectLst>
                <a:outerShdw blurRad="50800" dist="38100" dir="2700000" algn="tl" rotWithShape="0">
                  <a:prstClr val="black">
                    <a:alpha val="40000"/>
                  </a:prstClr>
                </a:outerShdw>
              </a:effectLst>
              <a:latin typeface="Arial Narrow" panose="020B0606020202030204" pitchFamily="34" charset="0"/>
            </a:endParaRPr>
          </a:p>
        </p:txBody>
      </p:sp>
    </p:spTree>
    <p:extLst>
      <p:ext uri="{BB962C8B-B14F-4D97-AF65-F5344CB8AC3E}">
        <p14:creationId xmlns:p14="http://schemas.microsoft.com/office/powerpoint/2010/main" val="2186054553"/>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latin typeface="Arial" panose="020B0604020202020204" pitchFamily="34" charset="0"/>
                <a:cs typeface="Arial" panose="020B0604020202020204" pitchFamily="34" charset="0"/>
              </a:rPr>
              <a:t>Hydropower Worldwide</a:t>
            </a:r>
            <a:endParaRPr lang="en-US"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4800600" y="1600200"/>
            <a:ext cx="4343400" cy="4572000"/>
          </a:xfrm>
        </p:spPr>
        <p:txBody>
          <a:bodyPr>
            <a:normAutofit fontScale="92500"/>
          </a:bodyPr>
          <a:lstStyle/>
          <a:p>
            <a:r>
              <a:rPr lang="en-US" dirty="0" smtClean="0">
                <a:cs typeface="Arial" panose="020B0604020202020204" pitchFamily="34" charset="0"/>
              </a:rPr>
              <a:t>Used i</a:t>
            </a:r>
            <a:r>
              <a:rPr lang="en-US" dirty="0" smtClean="0">
                <a:latin typeface="Arial" panose="020B0604020202020204" pitchFamily="34" charset="0"/>
                <a:cs typeface="Arial" panose="020B0604020202020204" pitchFamily="34" charset="0"/>
              </a:rPr>
              <a:t>n 150 countries </a:t>
            </a:r>
          </a:p>
          <a:p>
            <a:r>
              <a:rPr lang="en-US" dirty="0" smtClean="0">
                <a:latin typeface="Arial" panose="020B0604020202020204" pitchFamily="34" charset="0"/>
                <a:cs typeface="Arial" panose="020B0604020202020204" pitchFamily="34" charset="0"/>
              </a:rPr>
              <a:t>Supplies 16% of </a:t>
            </a:r>
            <a:r>
              <a:rPr lang="en-US" dirty="0">
                <a:latin typeface="Arial" panose="020B0604020202020204" pitchFamily="34" charset="0"/>
                <a:cs typeface="Arial" panose="020B0604020202020204" pitchFamily="34" charset="0"/>
              </a:rPr>
              <a:t>the world’s </a:t>
            </a:r>
            <a:r>
              <a:rPr lang="en-US" dirty="0" smtClean="0">
                <a:latin typeface="Arial" panose="020B0604020202020204" pitchFamily="34" charset="0"/>
                <a:cs typeface="Arial" panose="020B0604020202020204" pitchFamily="34" charset="0"/>
              </a:rPr>
              <a:t>electricity</a:t>
            </a:r>
          </a:p>
          <a:p>
            <a:r>
              <a:rPr lang="en-US" dirty="0" smtClean="0">
                <a:latin typeface="Arial" panose="020B0604020202020204" pitchFamily="34" charset="0"/>
                <a:cs typeface="Arial" panose="020B0604020202020204" pitchFamily="34" charset="0"/>
              </a:rPr>
              <a:t>Global capacity of </a:t>
            </a:r>
            <a:r>
              <a:rPr lang="en-US" dirty="0" smtClean="0">
                <a:cs typeface="Arial" panose="020B0604020202020204" pitchFamily="34" charset="0"/>
              </a:rPr>
              <a:t/>
            </a:r>
            <a:br>
              <a:rPr lang="en-US" dirty="0" smtClean="0">
                <a:cs typeface="Arial" panose="020B0604020202020204" pitchFamily="34" charset="0"/>
              </a:rPr>
            </a:br>
            <a:r>
              <a:rPr lang="en-US" dirty="0" smtClean="0">
                <a:latin typeface="Arial" panose="020B0604020202020204" pitchFamily="34" charset="0"/>
                <a:cs typeface="Arial" panose="020B0604020202020204" pitchFamily="34" charset="0"/>
              </a:rPr>
              <a:t>1 million MW</a:t>
            </a:r>
          </a:p>
          <a:p>
            <a:r>
              <a:rPr lang="en-US" dirty="0">
                <a:cs typeface="Arial" panose="020B0604020202020204" pitchFamily="34" charset="0"/>
              </a:rPr>
              <a:t>Of the world’s 45,000 large dams, 8,600 generate electricity</a:t>
            </a:r>
          </a:p>
          <a:p>
            <a:r>
              <a:rPr lang="en-US" dirty="0" smtClean="0"/>
              <a:t>Pumped storage</a:t>
            </a:r>
          </a:p>
          <a:p>
            <a:pPr marL="0" indent="0">
              <a:buNone/>
            </a:pPr>
            <a:endParaRPr lang="en-US" dirty="0" smtClean="0"/>
          </a:p>
          <a:p>
            <a:pPr marL="914400" lvl="2" indent="0">
              <a:buNone/>
            </a:pPr>
            <a:endParaRPr lang="en-US" dirty="0" smtClean="0"/>
          </a:p>
          <a:p>
            <a:pPr marL="0" indent="0">
              <a:buNone/>
            </a:pPr>
            <a:endParaRPr lang="en-US" dirty="0" smtClean="0"/>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54736"/>
          </a:xfrm>
          <a:prstGeom prst="rect">
            <a:avLst/>
          </a:prstGeom>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327648"/>
            <a:ext cx="9144000" cy="530352"/>
          </a:xfrm>
          <a:prstGeom prst="rect">
            <a:avLst/>
          </a:prstGeom>
        </p:spPr>
      </p:pic>
      <p:graphicFrame>
        <p:nvGraphicFramePr>
          <p:cNvPr id="14" name="Chart 13"/>
          <p:cNvGraphicFramePr>
            <a:graphicFrameLocks noGrp="1"/>
          </p:cNvGraphicFramePr>
          <p:nvPr>
            <p:extLst>
              <p:ext uri="{D42A27DB-BD31-4B8C-83A1-F6EECF244321}">
                <p14:modId xmlns:p14="http://schemas.microsoft.com/office/powerpoint/2010/main" val="968817627"/>
              </p:ext>
            </p:extLst>
          </p:nvPr>
        </p:nvGraphicFramePr>
        <p:xfrm>
          <a:off x="76200" y="1600200"/>
          <a:ext cx="4495800" cy="3505200"/>
        </p:xfrm>
        <a:graphic>
          <a:graphicData uri="http://schemas.openxmlformats.org/drawingml/2006/chart">
            <c:chart xmlns:c="http://schemas.openxmlformats.org/drawingml/2006/chart" xmlns:r="http://schemas.openxmlformats.org/officeDocument/2006/relationships" r:id="rId5"/>
          </a:graphicData>
        </a:graphic>
      </p:graphicFrame>
      <p:sp>
        <p:nvSpPr>
          <p:cNvPr id="7" name="Line 6"/>
          <p:cNvSpPr>
            <a:spLocks noChangeShapeType="1"/>
          </p:cNvSpPr>
          <p:nvPr/>
        </p:nvSpPr>
        <p:spPr bwMode="auto">
          <a:xfrm>
            <a:off x="594360" y="1216152"/>
            <a:ext cx="854964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solidFill>
                <a:prstClr val="black"/>
              </a:solidFill>
            </a:endParaRPr>
          </a:p>
        </p:txBody>
      </p:sp>
      <p:sp>
        <p:nvSpPr>
          <p:cNvPr id="4" name="Rectangle 3"/>
          <p:cNvSpPr/>
          <p:nvPr/>
        </p:nvSpPr>
        <p:spPr>
          <a:xfrm>
            <a:off x="762000" y="1676399"/>
            <a:ext cx="3632661" cy="307777"/>
          </a:xfrm>
          <a:prstGeom prst="rect">
            <a:avLst/>
          </a:prstGeom>
        </p:spPr>
        <p:txBody>
          <a:bodyPr wrap="none">
            <a:spAutoFit/>
          </a:bodyPr>
          <a:lstStyle/>
          <a:p>
            <a:pPr algn="ctr">
              <a:defRPr sz="1400" b="0" i="0" u="none" strike="noStrike" kern="1200" baseline="0">
                <a:solidFill>
                  <a:srgbClr val="000000"/>
                </a:solidFill>
                <a:latin typeface="Arial"/>
                <a:ea typeface="Arial"/>
                <a:cs typeface="Arial"/>
              </a:defRPr>
            </a:pPr>
            <a:r>
              <a:rPr lang="en-US" sz="1400" dirty="0">
                <a:solidFill>
                  <a:srgbClr val="000000"/>
                </a:solidFill>
                <a:latin typeface="Arial"/>
                <a:ea typeface="Arial"/>
                <a:cs typeface="Arial"/>
              </a:rPr>
              <a:t>World Hydroelectric Generation, 1965-2013</a:t>
            </a:r>
          </a:p>
        </p:txBody>
      </p:sp>
    </p:spTree>
    <p:extLst>
      <p:ext uri="{BB962C8B-B14F-4D97-AF65-F5344CB8AC3E}">
        <p14:creationId xmlns:p14="http://schemas.microsoft.com/office/powerpoint/2010/main" val="241846790"/>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5257800" y="1600200"/>
            <a:ext cx="3810000" cy="4727448"/>
          </a:xfrm>
        </p:spPr>
        <p:txBody>
          <a:bodyPr>
            <a:normAutofit fontScale="92500" lnSpcReduction="10000"/>
          </a:bodyPr>
          <a:lstStyle/>
          <a:p>
            <a:r>
              <a:rPr lang="en-US" dirty="0">
                <a:cs typeface="Arial" panose="020B0604020202020204" pitchFamily="34" charset="0"/>
              </a:rPr>
              <a:t>I</a:t>
            </a:r>
            <a:r>
              <a:rPr lang="en-US" dirty="0" smtClean="0">
                <a:cs typeface="Arial" panose="020B0604020202020204" pitchFamily="34" charset="0"/>
              </a:rPr>
              <a:t>ndustrialized country rivers near </a:t>
            </a:r>
            <a:r>
              <a:rPr lang="en-US" dirty="0">
                <a:cs typeface="Arial" panose="020B0604020202020204" pitchFamily="34" charset="0"/>
              </a:rPr>
              <a:t>dam </a:t>
            </a:r>
            <a:r>
              <a:rPr lang="en-US" dirty="0" smtClean="0">
                <a:cs typeface="Arial" panose="020B0604020202020204" pitchFamily="34" charset="0"/>
              </a:rPr>
              <a:t>saturation</a:t>
            </a:r>
          </a:p>
          <a:p>
            <a:r>
              <a:rPr lang="en-US" dirty="0">
                <a:cs typeface="Arial" panose="020B0604020202020204" pitchFamily="34" charset="0"/>
              </a:rPr>
              <a:t>L</a:t>
            </a:r>
            <a:r>
              <a:rPr lang="en-US" dirty="0" smtClean="0">
                <a:cs typeface="Arial" panose="020B0604020202020204" pitchFamily="34" charset="0"/>
              </a:rPr>
              <a:t>ower-income countries still expanding hydro</a:t>
            </a:r>
          </a:p>
          <a:p>
            <a:r>
              <a:rPr lang="en-US" dirty="0">
                <a:cs typeface="Arial" panose="020B0604020202020204" pitchFamily="34" charset="0"/>
              </a:rPr>
              <a:t>R</a:t>
            </a:r>
            <a:r>
              <a:rPr lang="en-US" dirty="0" smtClean="0">
                <a:cs typeface="Arial" panose="020B0604020202020204" pitchFamily="34" charset="0"/>
              </a:rPr>
              <a:t>ace is on to develop remaining hydropower frontiers, including the powerful Congo River and rivers originating in the Himalayas</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54736"/>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327648"/>
            <a:ext cx="9144000" cy="530352"/>
          </a:xfrm>
          <a:prstGeom prst="rect">
            <a:avLst/>
          </a:prstGeom>
        </p:spPr>
      </p:pic>
      <p:graphicFrame>
        <p:nvGraphicFramePr>
          <p:cNvPr id="8" name="Chart 7"/>
          <p:cNvGraphicFramePr>
            <a:graphicFrameLocks noGrp="1"/>
          </p:cNvGraphicFramePr>
          <p:nvPr>
            <p:extLst>
              <p:ext uri="{D42A27DB-BD31-4B8C-83A1-F6EECF244321}">
                <p14:modId xmlns:p14="http://schemas.microsoft.com/office/powerpoint/2010/main" val="170931938"/>
              </p:ext>
            </p:extLst>
          </p:nvPr>
        </p:nvGraphicFramePr>
        <p:xfrm>
          <a:off x="228600" y="1600200"/>
          <a:ext cx="5029200" cy="3657600"/>
        </p:xfrm>
        <a:graphic>
          <a:graphicData uri="http://schemas.openxmlformats.org/drawingml/2006/chart">
            <c:chart xmlns:c="http://schemas.openxmlformats.org/drawingml/2006/chart" xmlns:r="http://schemas.openxmlformats.org/officeDocument/2006/relationships" r:id="rId5"/>
          </a:graphicData>
        </a:graphic>
      </p:graphicFrame>
      <p:sp>
        <p:nvSpPr>
          <p:cNvPr id="9" name="Line 6"/>
          <p:cNvSpPr>
            <a:spLocks noChangeShapeType="1"/>
          </p:cNvSpPr>
          <p:nvPr/>
        </p:nvSpPr>
        <p:spPr bwMode="auto">
          <a:xfrm>
            <a:off x="594360" y="1216152"/>
            <a:ext cx="854964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5" name="Title 4"/>
          <p:cNvSpPr>
            <a:spLocks noGrp="1"/>
          </p:cNvSpPr>
          <p:nvPr>
            <p:ph type="title"/>
          </p:nvPr>
        </p:nvSpPr>
        <p:spPr/>
        <p:txBody>
          <a:bodyPr/>
          <a:lstStyle/>
          <a:p>
            <a:r>
              <a:rPr lang="en-US" dirty="0" smtClean="0"/>
              <a:t>Hydropower Development</a:t>
            </a:r>
            <a:endParaRPr lang="en-US" dirty="0"/>
          </a:p>
        </p:txBody>
      </p:sp>
      <p:sp>
        <p:nvSpPr>
          <p:cNvPr id="2" name="Rectangle 1"/>
          <p:cNvSpPr/>
          <p:nvPr/>
        </p:nvSpPr>
        <p:spPr>
          <a:xfrm>
            <a:off x="810015" y="1632857"/>
            <a:ext cx="4338047" cy="307777"/>
          </a:xfrm>
          <a:prstGeom prst="rect">
            <a:avLst/>
          </a:prstGeom>
        </p:spPr>
        <p:txBody>
          <a:bodyPr wrap="none">
            <a:spAutoFit/>
          </a:bodyPr>
          <a:lstStyle/>
          <a:p>
            <a:pPr algn="ctr">
              <a:defRPr sz="1200" b="0" i="0" u="none" strike="noStrike" kern="1200" baseline="0">
                <a:solidFill>
                  <a:prstClr val="black"/>
                </a:solidFill>
                <a:latin typeface="Arial" panose="020B0604020202020204" pitchFamily="34" charset="0"/>
                <a:ea typeface="+mn-ea"/>
                <a:cs typeface="Arial" panose="020B0604020202020204" pitchFamily="34" charset="0"/>
              </a:defRPr>
            </a:pPr>
            <a:r>
              <a:rPr lang="en-US" sz="1400" dirty="0"/>
              <a:t>Hydroelectric Generation in Leading Countries, 2013</a:t>
            </a:r>
          </a:p>
        </p:txBody>
      </p:sp>
    </p:spTree>
    <p:extLst>
      <p:ext uri="{BB962C8B-B14F-4D97-AF65-F5344CB8AC3E}">
        <p14:creationId xmlns:p14="http://schemas.microsoft.com/office/powerpoint/2010/main" val="412083107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Glimpses of the Energy Transition</a:t>
            </a:r>
            <a:endParaRPr lang="en-US" dirty="0"/>
          </a:p>
        </p:txBody>
      </p:sp>
      <p:sp>
        <p:nvSpPr>
          <p:cNvPr id="3" name="Content Placeholder 2"/>
          <p:cNvSpPr>
            <a:spLocks noGrp="1"/>
          </p:cNvSpPr>
          <p:nvPr>
            <p:ph idx="1"/>
          </p:nvPr>
        </p:nvSpPr>
        <p:spPr/>
        <p:txBody>
          <a:bodyPr>
            <a:normAutofit fontScale="92500"/>
          </a:bodyPr>
          <a:lstStyle/>
          <a:p>
            <a:pPr>
              <a:spcAft>
                <a:spcPts val="600"/>
              </a:spcAft>
            </a:pPr>
            <a:r>
              <a:rPr lang="en-US" b="1" dirty="0" smtClean="0"/>
              <a:t>South Australia:</a:t>
            </a:r>
            <a:r>
              <a:rPr lang="en-US" dirty="0" smtClean="0"/>
              <a:t> </a:t>
            </a:r>
            <a:r>
              <a:rPr lang="en-US" dirty="0"/>
              <a:t>W</a:t>
            </a:r>
            <a:r>
              <a:rPr lang="en-US" dirty="0" smtClean="0"/>
              <a:t>ind </a:t>
            </a:r>
            <a:r>
              <a:rPr lang="en-US" dirty="0"/>
              <a:t>farms </a:t>
            </a:r>
            <a:r>
              <a:rPr lang="en-US" dirty="0" smtClean="0"/>
              <a:t>supply </a:t>
            </a:r>
            <a:r>
              <a:rPr lang="en-US" dirty="0"/>
              <a:t>more electricity than coal </a:t>
            </a:r>
            <a:r>
              <a:rPr lang="en-US" dirty="0" smtClean="0"/>
              <a:t>plants</a:t>
            </a:r>
          </a:p>
          <a:p>
            <a:pPr>
              <a:spcAft>
                <a:spcPts val="600"/>
              </a:spcAft>
            </a:pPr>
            <a:r>
              <a:rPr lang="en-US" b="1" dirty="0" smtClean="0"/>
              <a:t>China:</a:t>
            </a:r>
            <a:r>
              <a:rPr lang="en-US" dirty="0" smtClean="0"/>
              <a:t> Water </a:t>
            </a:r>
            <a:r>
              <a:rPr lang="en-US" dirty="0"/>
              <a:t>for 170 million </a:t>
            </a:r>
            <a:r>
              <a:rPr lang="en-US" dirty="0" smtClean="0"/>
              <a:t>households </a:t>
            </a:r>
            <a:r>
              <a:rPr lang="en-US" dirty="0"/>
              <a:t>is heated by rooftop solar water </a:t>
            </a:r>
            <a:r>
              <a:rPr lang="en-US" dirty="0" smtClean="0"/>
              <a:t>heaters</a:t>
            </a:r>
          </a:p>
          <a:p>
            <a:pPr>
              <a:spcAft>
                <a:spcPts val="600"/>
              </a:spcAft>
            </a:pPr>
            <a:r>
              <a:rPr lang="en-US" b="1" dirty="0" smtClean="0"/>
              <a:t>United Kingdom:</a:t>
            </a:r>
            <a:r>
              <a:rPr lang="en-US" dirty="0" smtClean="0"/>
              <a:t> For several days in August 2014, wind electricity eclipsed that from coal</a:t>
            </a:r>
          </a:p>
          <a:p>
            <a:pPr>
              <a:spcAft>
                <a:spcPts val="600"/>
              </a:spcAft>
            </a:pPr>
            <a:r>
              <a:rPr lang="en-US" b="1" dirty="0" smtClean="0"/>
              <a:t>Spain:</a:t>
            </a:r>
            <a:r>
              <a:rPr lang="en-US" dirty="0" smtClean="0"/>
              <a:t> Wind </a:t>
            </a:r>
            <a:r>
              <a:rPr lang="en-US" dirty="0"/>
              <a:t>is </a:t>
            </a:r>
            <a:r>
              <a:rPr lang="en-US" dirty="0" smtClean="0"/>
              <a:t>close to overtaking nuclear power as the leading </a:t>
            </a:r>
            <a:r>
              <a:rPr lang="en-US" dirty="0"/>
              <a:t>source of electricity</a:t>
            </a:r>
          </a:p>
        </p:txBody>
      </p:sp>
      <p:sp>
        <p:nvSpPr>
          <p:cNvPr id="4" name="Line 6"/>
          <p:cNvSpPr>
            <a:spLocks noChangeShapeType="1"/>
          </p:cNvSpPr>
          <p:nvPr/>
        </p:nvSpPr>
        <p:spPr bwMode="auto">
          <a:xfrm>
            <a:off x="594360" y="1219200"/>
            <a:ext cx="854964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Tree>
    <p:extLst>
      <p:ext uri="{BB962C8B-B14F-4D97-AF65-F5344CB8AC3E}">
        <p14:creationId xmlns:p14="http://schemas.microsoft.com/office/powerpoint/2010/main" val="1562434626"/>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77368"/>
            <a:ext cx="8763000" cy="1143000"/>
          </a:xfrm>
        </p:spPr>
        <p:txBody>
          <a:bodyPr>
            <a:normAutofit fontScale="90000"/>
          </a:bodyPr>
          <a:lstStyle/>
          <a:p>
            <a:r>
              <a:rPr lang="en-US" dirty="0" smtClean="0">
                <a:latin typeface="Arial" panose="020B0604020202020204" pitchFamily="34" charset="0"/>
                <a:cs typeface="Arial" panose="020B0604020202020204" pitchFamily="34" charset="0"/>
              </a:rPr>
              <a:t>Large Hydropower: a Mixed Picture</a:t>
            </a:r>
            <a:endParaRPr lang="en-US" dirty="0">
              <a:latin typeface="Arial" panose="020B0604020202020204" pitchFamily="34" charset="0"/>
              <a:cs typeface="Arial" panose="020B0604020202020204" pitchFamily="34" charset="0"/>
            </a:endParaRPr>
          </a:p>
        </p:txBody>
      </p:sp>
      <p:sp>
        <p:nvSpPr>
          <p:cNvPr id="5" name="Text Placeholder 4"/>
          <p:cNvSpPr>
            <a:spLocks noGrp="1"/>
          </p:cNvSpPr>
          <p:nvPr>
            <p:ph type="body" idx="1"/>
          </p:nvPr>
        </p:nvSpPr>
        <p:spPr>
          <a:xfrm>
            <a:off x="531812" y="990600"/>
            <a:ext cx="4040188" cy="639762"/>
          </a:xfrm>
        </p:spPr>
        <p:txBody>
          <a:bodyPr/>
          <a:lstStyle/>
          <a:p>
            <a:r>
              <a:rPr lang="en-US" i="1" dirty="0" smtClean="0">
                <a:cs typeface="Arial" panose="020B0604020202020204" pitchFamily="34" charset="0"/>
              </a:rPr>
              <a:t>Pros</a:t>
            </a:r>
            <a:endParaRPr lang="en-US" i="1" dirty="0">
              <a:cs typeface="Arial" panose="020B0604020202020204" pitchFamily="34" charset="0"/>
            </a:endParaRPr>
          </a:p>
        </p:txBody>
      </p:sp>
      <p:sp>
        <p:nvSpPr>
          <p:cNvPr id="3" name="Content Placeholder 2"/>
          <p:cNvSpPr>
            <a:spLocks noGrp="1"/>
          </p:cNvSpPr>
          <p:nvPr>
            <p:ph sz="half" idx="2"/>
          </p:nvPr>
        </p:nvSpPr>
        <p:spPr>
          <a:xfrm>
            <a:off x="152400" y="1600200"/>
            <a:ext cx="4040188" cy="3951288"/>
          </a:xfrm>
        </p:spPr>
        <p:txBody>
          <a:bodyPr>
            <a:normAutofit/>
          </a:bodyPr>
          <a:lstStyle/>
          <a:p>
            <a:r>
              <a:rPr lang="en-US" sz="2100" dirty="0" smtClean="0">
                <a:latin typeface="Arial" panose="020B0604020202020204" pitchFamily="34" charset="0"/>
                <a:cs typeface="Arial" panose="020B0604020202020204" pitchFamily="34" charset="0"/>
              </a:rPr>
              <a:t>Abundant energy resource</a:t>
            </a:r>
          </a:p>
          <a:p>
            <a:r>
              <a:rPr lang="en-US" sz="2100" dirty="0" smtClean="0">
                <a:cs typeface="Arial" panose="020B0604020202020204" pitchFamily="34" charset="0"/>
              </a:rPr>
              <a:t>Renewable</a:t>
            </a:r>
            <a:endParaRPr lang="en-US" sz="2100" dirty="0" smtClean="0">
              <a:latin typeface="Arial" panose="020B0604020202020204" pitchFamily="34" charset="0"/>
              <a:cs typeface="Arial" panose="020B0604020202020204" pitchFamily="34" charset="0"/>
            </a:endParaRPr>
          </a:p>
          <a:p>
            <a:r>
              <a:rPr lang="en-US" sz="2100" dirty="0" smtClean="0">
                <a:latin typeface="Arial" panose="020B0604020202020204" pitchFamily="34" charset="0"/>
                <a:cs typeface="Arial" panose="020B0604020202020204" pitchFamily="34" charset="0"/>
              </a:rPr>
              <a:t>Dams can provide flood control</a:t>
            </a:r>
          </a:p>
          <a:p>
            <a:r>
              <a:rPr lang="en-US" sz="2100" dirty="0" smtClean="0">
                <a:latin typeface="Arial" panose="020B0604020202020204" pitchFamily="34" charset="0"/>
                <a:cs typeface="Arial" panose="020B0604020202020204" pitchFamily="34" charset="0"/>
              </a:rPr>
              <a:t>Can provide irrigation water</a:t>
            </a:r>
          </a:p>
          <a:p>
            <a:r>
              <a:rPr lang="en-US" sz="2100" dirty="0" smtClean="0">
                <a:latin typeface="Arial" panose="020B0604020202020204" pitchFamily="34" charset="0"/>
                <a:cs typeface="Arial" panose="020B0604020202020204" pitchFamily="34" charset="0"/>
              </a:rPr>
              <a:t>Can provide continuous </a:t>
            </a:r>
            <a:r>
              <a:rPr lang="en-US" sz="2100" dirty="0" err="1" smtClean="0">
                <a:latin typeface="Arial" panose="020B0604020202020204" pitchFamily="34" charset="0"/>
                <a:cs typeface="Arial" panose="020B0604020202020204" pitchFamily="34" charset="0"/>
              </a:rPr>
              <a:t>baseload</a:t>
            </a:r>
            <a:r>
              <a:rPr lang="en-US" sz="2100" dirty="0" smtClean="0">
                <a:latin typeface="Arial" panose="020B0604020202020204" pitchFamily="34" charset="0"/>
                <a:cs typeface="Arial" panose="020B0604020202020204" pitchFamily="34" charset="0"/>
              </a:rPr>
              <a:t> power or </a:t>
            </a:r>
            <a:r>
              <a:rPr lang="en-US" sz="2100" dirty="0">
                <a:cs typeface="Arial" panose="020B0604020202020204" pitchFamily="34" charset="0"/>
              </a:rPr>
              <a:t>quickly </a:t>
            </a:r>
            <a:r>
              <a:rPr lang="en-US" sz="2100" dirty="0" smtClean="0">
                <a:latin typeface="Arial" panose="020B0604020202020204" pitchFamily="34" charset="0"/>
                <a:cs typeface="Arial" panose="020B0604020202020204" pitchFamily="34" charset="0"/>
              </a:rPr>
              <a:t>ramp on or off</a:t>
            </a:r>
          </a:p>
        </p:txBody>
      </p:sp>
      <p:sp>
        <p:nvSpPr>
          <p:cNvPr id="6" name="Text Placeholder 5"/>
          <p:cNvSpPr>
            <a:spLocks noGrp="1"/>
          </p:cNvSpPr>
          <p:nvPr>
            <p:ph type="body" sz="quarter" idx="3"/>
          </p:nvPr>
        </p:nvSpPr>
        <p:spPr>
          <a:xfrm>
            <a:off x="4876800" y="990600"/>
            <a:ext cx="1066800" cy="640080"/>
          </a:xfrm>
        </p:spPr>
        <p:txBody>
          <a:bodyPr/>
          <a:lstStyle/>
          <a:p>
            <a:r>
              <a:rPr lang="en-US" i="1" dirty="0" smtClean="0">
                <a:latin typeface="Arial" panose="020B0604020202020204" pitchFamily="34" charset="0"/>
                <a:cs typeface="Arial" panose="020B0604020202020204" pitchFamily="34" charset="0"/>
              </a:rPr>
              <a:t>Cons</a:t>
            </a:r>
            <a:endParaRPr lang="en-US" i="1" dirty="0">
              <a:latin typeface="Arial" panose="020B0604020202020204" pitchFamily="34" charset="0"/>
              <a:cs typeface="Arial" panose="020B0604020202020204" pitchFamily="34" charset="0"/>
            </a:endParaRPr>
          </a:p>
        </p:txBody>
      </p:sp>
      <p:sp>
        <p:nvSpPr>
          <p:cNvPr id="7" name="Content Placeholder 6"/>
          <p:cNvSpPr>
            <a:spLocks noGrp="1"/>
          </p:cNvSpPr>
          <p:nvPr>
            <p:ph sz="quarter" idx="4"/>
          </p:nvPr>
        </p:nvSpPr>
        <p:spPr>
          <a:xfrm>
            <a:off x="4495800" y="1600200"/>
            <a:ext cx="4439920" cy="4495800"/>
          </a:xfrm>
        </p:spPr>
        <p:txBody>
          <a:bodyPr>
            <a:noAutofit/>
          </a:bodyPr>
          <a:lstStyle/>
          <a:p>
            <a:r>
              <a:rPr lang="en-US" sz="2100" dirty="0" smtClean="0">
                <a:cs typeface="Arial" panose="020B0604020202020204" pitchFamily="34" charset="0"/>
              </a:rPr>
              <a:t>Flooding displaces </a:t>
            </a:r>
            <a:r>
              <a:rPr lang="en-US" sz="2100" dirty="0" smtClean="0">
                <a:latin typeface="Arial" panose="020B0604020202020204" pitchFamily="34" charset="0"/>
                <a:cs typeface="Arial" panose="020B0604020202020204" pitchFamily="34" charset="0"/>
              </a:rPr>
              <a:t>people, plants, and animals</a:t>
            </a:r>
          </a:p>
          <a:p>
            <a:r>
              <a:rPr lang="en-US" sz="2100" dirty="0" smtClean="0">
                <a:cs typeface="Arial" panose="020B0604020202020204" pitchFamily="34" charset="0"/>
              </a:rPr>
              <a:t>W</a:t>
            </a:r>
            <a:r>
              <a:rPr lang="en-US" sz="2100" dirty="0" smtClean="0">
                <a:latin typeface="Arial" panose="020B0604020202020204" pitchFamily="34" charset="0"/>
                <a:cs typeface="Arial" panose="020B0604020202020204" pitchFamily="34" charset="0"/>
              </a:rPr>
              <a:t>eakens river resilience </a:t>
            </a:r>
          </a:p>
          <a:p>
            <a:r>
              <a:rPr lang="en-US" sz="2100" dirty="0" smtClean="0">
                <a:latin typeface="Arial" panose="020B0604020202020204" pitchFamily="34" charset="0"/>
                <a:cs typeface="Arial" panose="020B0604020202020204" pitchFamily="34" charset="0"/>
              </a:rPr>
              <a:t>Traps sediment, shrinking downstream lakes and wetlands</a:t>
            </a:r>
          </a:p>
          <a:p>
            <a:r>
              <a:rPr lang="en-US" sz="2100" dirty="0" smtClean="0">
                <a:latin typeface="Arial" panose="020B0604020202020204" pitchFamily="34" charset="0"/>
                <a:cs typeface="Arial" panose="020B0604020202020204" pitchFamily="34" charset="0"/>
              </a:rPr>
              <a:t>Impedes the movement of fish and other creatures</a:t>
            </a:r>
          </a:p>
          <a:p>
            <a:r>
              <a:rPr lang="en-US" sz="2100" dirty="0" smtClean="0">
                <a:cs typeface="Arial" panose="020B0604020202020204" pitchFamily="34" charset="0"/>
              </a:rPr>
              <a:t>Reservoirs emit climate-disrupting methane gas</a:t>
            </a:r>
          </a:p>
          <a:p>
            <a:r>
              <a:rPr lang="en-US" sz="2100" dirty="0">
                <a:cs typeface="Arial" panose="020B0604020202020204" pitchFamily="34" charset="0"/>
              </a:rPr>
              <a:t>Power distribution required</a:t>
            </a:r>
          </a:p>
          <a:p>
            <a:r>
              <a:rPr lang="en-US" sz="2100" dirty="0" smtClean="0">
                <a:cs typeface="Arial" panose="020B0604020202020204" pitchFamily="34" charset="0"/>
              </a:rPr>
              <a:t>Expensive: typically &gt;2x original cost estimate, per Oxford study</a:t>
            </a:r>
          </a:p>
          <a:p>
            <a:r>
              <a:rPr lang="en-US" sz="2100" dirty="0" smtClean="0">
                <a:cs typeface="Arial" panose="020B0604020202020204" pitchFamily="34" charset="0"/>
              </a:rPr>
              <a:t>Long </a:t>
            </a:r>
            <a:r>
              <a:rPr lang="en-US" sz="2100" dirty="0">
                <a:cs typeface="Arial" panose="020B0604020202020204" pitchFamily="34" charset="0"/>
              </a:rPr>
              <a:t>build time; opportunity cost</a:t>
            </a:r>
          </a:p>
          <a:p>
            <a:endParaRPr lang="en-US" sz="2100" dirty="0" smtClean="0">
              <a:cs typeface="Arial" panose="020B0604020202020204" pitchFamily="34" charset="0"/>
            </a:endParaRPr>
          </a:p>
          <a:p>
            <a:endParaRPr lang="en-US" sz="2100" dirty="0" smtClean="0">
              <a:cs typeface="Arial" panose="020B0604020202020204" pitchFamily="34" charset="0"/>
            </a:endParaRPr>
          </a:p>
          <a:p>
            <a:endParaRPr lang="en-US" sz="2100" dirty="0" smtClean="0">
              <a:latin typeface="Arial" panose="020B0604020202020204" pitchFamily="34" charset="0"/>
              <a:cs typeface="Arial" panose="020B0604020202020204" pitchFamily="34" charset="0"/>
            </a:endParaRPr>
          </a:p>
          <a:p>
            <a:endParaRPr lang="en-US" sz="400" dirty="0" smtClean="0"/>
          </a:p>
          <a:p>
            <a:endParaRPr lang="en-US" sz="400" dirty="0"/>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54736"/>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327648"/>
            <a:ext cx="9144000" cy="530352"/>
          </a:xfrm>
          <a:prstGeom prst="rect">
            <a:avLst/>
          </a:prstGeom>
        </p:spPr>
      </p:pic>
      <p:sp>
        <p:nvSpPr>
          <p:cNvPr id="10" name="Line 6"/>
          <p:cNvSpPr>
            <a:spLocks noChangeShapeType="1"/>
          </p:cNvSpPr>
          <p:nvPr/>
        </p:nvSpPr>
        <p:spPr bwMode="auto">
          <a:xfrm>
            <a:off x="594360" y="1216152"/>
            <a:ext cx="854964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Tree>
    <p:extLst>
      <p:ext uri="{BB962C8B-B14F-4D97-AF65-F5344CB8AC3E}">
        <p14:creationId xmlns:p14="http://schemas.microsoft.com/office/powerpoint/2010/main" val="2440476070"/>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latin typeface="Arial" panose="020B0604020202020204" pitchFamily="34" charset="0"/>
                <a:cs typeface="Arial" panose="020B0604020202020204" pitchFamily="34" charset="0"/>
              </a:rPr>
              <a:t>Three Gorges Dam</a:t>
            </a:r>
            <a:endParaRPr lang="en-US" dirty="0">
              <a:latin typeface="Arial" panose="020B0604020202020204" pitchFamily="34" charset="0"/>
              <a:cs typeface="Arial" panose="020B0604020202020204" pitchFamily="34" charset="0"/>
            </a:endParaRPr>
          </a:p>
        </p:txBody>
      </p:sp>
      <p:sp>
        <p:nvSpPr>
          <p:cNvPr id="8" name="Content Placeholder 7"/>
          <p:cNvSpPr>
            <a:spLocks noGrp="1"/>
          </p:cNvSpPr>
          <p:nvPr>
            <p:ph idx="1"/>
          </p:nvPr>
        </p:nvSpPr>
        <p:spPr>
          <a:xfrm>
            <a:off x="4212590" y="1282376"/>
            <a:ext cx="5007610" cy="5072888"/>
          </a:xfrm>
        </p:spPr>
        <p:txBody>
          <a:bodyPr>
            <a:noAutofit/>
          </a:bodyPr>
          <a:lstStyle/>
          <a:p>
            <a:r>
              <a:rPr lang="en-US" sz="2400" dirty="0" smtClean="0">
                <a:latin typeface="Arial" panose="020B0604020202020204" pitchFamily="34" charset="0"/>
                <a:cs typeface="Arial" panose="020B0604020202020204" pitchFamily="34" charset="0"/>
              </a:rPr>
              <a:t>Location: Yangtze River, China</a:t>
            </a:r>
          </a:p>
          <a:p>
            <a:r>
              <a:rPr lang="en-US" sz="2400" dirty="0">
                <a:cs typeface="Arial" panose="020B0604020202020204" pitchFamily="34" charset="0"/>
              </a:rPr>
              <a:t>O</a:t>
            </a:r>
            <a:r>
              <a:rPr lang="en-US" sz="2400" dirty="0" smtClean="0">
                <a:latin typeface="Arial" panose="020B0604020202020204" pitchFamily="34" charset="0"/>
                <a:cs typeface="Arial" panose="020B0604020202020204" pitchFamily="34" charset="0"/>
              </a:rPr>
              <a:t>nline in 2003, complete in 2012</a:t>
            </a:r>
          </a:p>
          <a:p>
            <a:r>
              <a:rPr lang="en-US" sz="2400" dirty="0" smtClean="0">
                <a:latin typeface="Arial" panose="020B0604020202020204" pitchFamily="34" charset="0"/>
                <a:cs typeface="Arial" panose="020B0604020202020204" pitchFamily="34" charset="0"/>
              </a:rPr>
              <a:t>Height: 600 feet</a:t>
            </a:r>
          </a:p>
          <a:p>
            <a:r>
              <a:rPr lang="en-US" sz="2400" dirty="0" smtClean="0">
                <a:latin typeface="Arial" panose="020B0604020202020204" pitchFamily="34" charset="0"/>
                <a:cs typeface="Arial" panose="020B0604020202020204" pitchFamily="34" charset="0"/>
              </a:rPr>
              <a:t>Capacity: 22,500 MW</a:t>
            </a:r>
          </a:p>
          <a:p>
            <a:r>
              <a:rPr lang="en-US" sz="2400" dirty="0" smtClean="0">
                <a:latin typeface="Arial" panose="020B0604020202020204" pitchFamily="34" charset="0"/>
                <a:cs typeface="Arial" panose="020B0604020202020204" pitchFamily="34" charset="0"/>
              </a:rPr>
              <a:t>Annual output: 83 million megawatt-hours</a:t>
            </a:r>
          </a:p>
          <a:p>
            <a:pPr lvl="1"/>
            <a:r>
              <a:rPr lang="en-US" sz="2400" dirty="0" smtClean="0">
                <a:latin typeface="Arial" panose="020B0604020202020204" pitchFamily="34" charset="0"/>
                <a:cs typeface="Arial" panose="020B0604020202020204" pitchFamily="34" charset="0"/>
              </a:rPr>
              <a:t>Equivalent to 45 million tons of coal, 12 nuclear reactors</a:t>
            </a:r>
          </a:p>
          <a:p>
            <a:r>
              <a:rPr lang="en-US" sz="2400" dirty="0" smtClean="0">
                <a:latin typeface="Arial" panose="020B0604020202020204" pitchFamily="34" charset="0"/>
                <a:cs typeface="Arial" panose="020B0604020202020204" pitchFamily="34" charset="0"/>
              </a:rPr>
              <a:t>Flooded 244 square miles and displaced 1.4 million people</a:t>
            </a:r>
          </a:p>
          <a:p>
            <a:r>
              <a:rPr lang="en-US" sz="2400" dirty="0" smtClean="0">
                <a:latin typeface="Arial" panose="020B0604020202020204" pitchFamily="34" charset="0"/>
                <a:cs typeface="Arial" panose="020B0604020202020204" pitchFamily="34" charset="0"/>
              </a:rPr>
              <a:t>Total cost could reach $88 billion </a:t>
            </a:r>
            <a:endParaRPr lang="en-US" sz="2400" dirty="0">
              <a:latin typeface="Arial" panose="020B0604020202020204" pitchFamily="34" charset="0"/>
              <a:cs typeface="Arial" panose="020B0604020202020204" pitchFamily="34" charset="0"/>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 y="2153093"/>
            <a:ext cx="4060190" cy="2521397"/>
          </a:xfrm>
          <a:prstGeom prst="rect">
            <a:avLst/>
          </a:prstGeom>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554736"/>
          </a:xfrm>
          <a:prstGeom prst="rect">
            <a:avLst/>
          </a:prstGeom>
        </p:spPr>
      </p:pic>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6327648"/>
            <a:ext cx="9144000" cy="530352"/>
          </a:xfrm>
          <a:prstGeom prst="rect">
            <a:avLst/>
          </a:prstGeom>
        </p:spPr>
      </p:pic>
      <p:sp>
        <p:nvSpPr>
          <p:cNvPr id="9" name="Line 6"/>
          <p:cNvSpPr>
            <a:spLocks noChangeShapeType="1"/>
          </p:cNvSpPr>
          <p:nvPr/>
        </p:nvSpPr>
        <p:spPr bwMode="auto">
          <a:xfrm>
            <a:off x="594360" y="1216152"/>
            <a:ext cx="854964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2" name="TextBox 1"/>
          <p:cNvSpPr txBox="1"/>
          <p:nvPr/>
        </p:nvSpPr>
        <p:spPr>
          <a:xfrm>
            <a:off x="6631172" y="6423547"/>
            <a:ext cx="2514600" cy="338554"/>
          </a:xfrm>
          <a:prstGeom prst="rect">
            <a:avLst/>
          </a:prstGeom>
          <a:noFill/>
        </p:spPr>
        <p:txBody>
          <a:bodyPr wrap="square" rtlCol="0">
            <a:spAutoFit/>
          </a:bodyPr>
          <a:lstStyle/>
          <a:p>
            <a:r>
              <a:rPr lang="en-US" sz="800" i="1" dirty="0" smtClean="0">
                <a:solidFill>
                  <a:schemeClr val="bg1"/>
                </a:solidFill>
                <a:latin typeface="Arial" panose="020B0604020202020204" pitchFamily="34" charset="0"/>
                <a:cs typeface="Arial" panose="020B0604020202020204" pitchFamily="34" charset="0"/>
              </a:rPr>
              <a:t>Photo Credit: Le </a:t>
            </a:r>
            <a:r>
              <a:rPr lang="en-US" sz="800" i="1" dirty="0">
                <a:solidFill>
                  <a:schemeClr val="bg1"/>
                </a:solidFill>
                <a:latin typeface="Arial" panose="020B0604020202020204" pitchFamily="34" charset="0"/>
                <a:cs typeface="Arial" panose="020B0604020202020204" pitchFamily="34" charset="0"/>
              </a:rPr>
              <a:t>Grand </a:t>
            </a:r>
            <a:r>
              <a:rPr lang="en-US" sz="800" i="1" dirty="0" smtClean="0">
                <a:solidFill>
                  <a:schemeClr val="bg1"/>
                </a:solidFill>
                <a:latin typeface="Arial" panose="020B0604020202020204" pitchFamily="34" charset="0"/>
                <a:cs typeface="Arial" panose="020B0604020202020204" pitchFamily="34" charset="0"/>
              </a:rPr>
              <a:t>Portage</a:t>
            </a:r>
            <a:endParaRPr lang="en-US" sz="800" i="1" dirty="0">
              <a:solidFill>
                <a:schemeClr val="bg1"/>
              </a:solidFill>
              <a:latin typeface="Arial" panose="020B0604020202020204" pitchFamily="34" charset="0"/>
              <a:cs typeface="Arial" panose="020B0604020202020204" pitchFamily="34" charset="0"/>
            </a:endParaRPr>
          </a:p>
          <a:p>
            <a:r>
              <a:rPr lang="en-US" sz="800" i="1" dirty="0" smtClean="0">
                <a:solidFill>
                  <a:schemeClr val="bg1"/>
                </a:solidFill>
                <a:latin typeface="Arial" panose="020B0604020202020204" pitchFamily="34" charset="0"/>
                <a:cs typeface="Arial" panose="020B0604020202020204" pitchFamily="34" charset="0"/>
              </a:rPr>
              <a:t>derivative work: </a:t>
            </a:r>
            <a:r>
              <a:rPr lang="en-US" sz="800" i="1" dirty="0" err="1" smtClean="0">
                <a:solidFill>
                  <a:schemeClr val="bg1"/>
                </a:solidFill>
                <a:latin typeface="Arial" panose="020B0604020202020204" pitchFamily="34" charset="0"/>
                <a:cs typeface="Arial" panose="020B0604020202020204" pitchFamily="34" charset="0"/>
              </a:rPr>
              <a:t>Rehman</a:t>
            </a:r>
            <a:r>
              <a:rPr lang="en-US" sz="800" i="1" dirty="0" smtClean="0">
                <a:solidFill>
                  <a:schemeClr val="bg1"/>
                </a:solidFill>
                <a:latin typeface="Arial" panose="020B0604020202020204" pitchFamily="34" charset="0"/>
                <a:cs typeface="Arial" panose="020B0604020202020204" pitchFamily="34" charset="0"/>
              </a:rPr>
              <a:t> via </a:t>
            </a:r>
            <a:r>
              <a:rPr lang="en-US" sz="800" i="1" dirty="0">
                <a:solidFill>
                  <a:schemeClr val="bg1"/>
                </a:solidFill>
                <a:latin typeface="Arial" panose="020B0604020202020204" pitchFamily="34" charset="0"/>
                <a:cs typeface="Arial" panose="020B0604020202020204" pitchFamily="34" charset="0"/>
              </a:rPr>
              <a:t>Wikimedia Commons</a:t>
            </a:r>
          </a:p>
        </p:txBody>
      </p:sp>
    </p:spTree>
    <p:extLst>
      <p:ext uri="{BB962C8B-B14F-4D97-AF65-F5344CB8AC3E}">
        <p14:creationId xmlns:p14="http://schemas.microsoft.com/office/powerpoint/2010/main" val="1786764673"/>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latin typeface="Arial" panose="020B0604020202020204" pitchFamily="34" charset="0"/>
                <a:cs typeface="Arial" panose="020B0604020202020204" pitchFamily="34" charset="0"/>
              </a:rPr>
              <a:t>Hydropower in the United States</a:t>
            </a:r>
            <a:endParaRPr lang="en-US" dirty="0">
              <a:latin typeface="Arial" panose="020B0604020202020204" pitchFamily="34" charset="0"/>
              <a:cs typeface="Arial" panose="020B0604020202020204" pitchFamily="34" charset="0"/>
            </a:endParaRPr>
          </a:p>
        </p:txBody>
      </p:sp>
      <p:sp>
        <p:nvSpPr>
          <p:cNvPr id="3" name="Content Placeholder 2"/>
          <p:cNvSpPr>
            <a:spLocks noGrp="1"/>
          </p:cNvSpPr>
          <p:nvPr>
            <p:ph sz="half" idx="1"/>
          </p:nvPr>
        </p:nvSpPr>
        <p:spPr>
          <a:xfrm>
            <a:off x="457200" y="1371600"/>
            <a:ext cx="4411980" cy="4906963"/>
          </a:xfrm>
        </p:spPr>
        <p:txBody>
          <a:bodyPr>
            <a:noAutofit/>
          </a:bodyPr>
          <a:lstStyle/>
          <a:p>
            <a:r>
              <a:rPr lang="en-US" sz="2400" dirty="0" smtClean="0">
                <a:cs typeface="Arial" panose="020B0604020202020204" pitchFamily="34" charset="0"/>
              </a:rPr>
              <a:t>Supplies 7% of all electricity generation, 51% </a:t>
            </a:r>
            <a:r>
              <a:rPr lang="en-US" sz="2400" dirty="0">
                <a:cs typeface="Arial" panose="020B0604020202020204" pitchFamily="34" charset="0"/>
              </a:rPr>
              <a:t>of </a:t>
            </a:r>
            <a:r>
              <a:rPr lang="en-US" sz="2400" dirty="0" smtClean="0">
                <a:cs typeface="Arial" panose="020B0604020202020204" pitchFamily="34" charset="0"/>
              </a:rPr>
              <a:t>renewable generation</a:t>
            </a:r>
          </a:p>
          <a:p>
            <a:r>
              <a:rPr lang="en-US" sz="2400" dirty="0" smtClean="0">
                <a:cs typeface="Arial" panose="020B0604020202020204" pitchFamily="34" charset="0"/>
              </a:rPr>
              <a:t>Most in Pacific Northwest</a:t>
            </a:r>
          </a:p>
          <a:p>
            <a:r>
              <a:rPr lang="en-US" sz="2400" dirty="0" smtClean="0">
                <a:cs typeface="Arial" panose="020B0604020202020204" pitchFamily="34" charset="0"/>
              </a:rPr>
              <a:t>Fewer than 3% of the 80,000 U.S. dams  generate electricity</a:t>
            </a:r>
          </a:p>
          <a:p>
            <a:r>
              <a:rPr lang="en-US" sz="2400" dirty="0" smtClean="0">
                <a:cs typeface="Arial" panose="020B0604020202020204" pitchFamily="34" charset="0"/>
              </a:rPr>
              <a:t>Over the </a:t>
            </a:r>
            <a:r>
              <a:rPr lang="en-US" sz="2400" dirty="0">
                <a:cs typeface="Arial" panose="020B0604020202020204" pitchFamily="34" charset="0"/>
              </a:rPr>
              <a:t>last </a:t>
            </a:r>
            <a:r>
              <a:rPr lang="en-US" sz="2400" dirty="0" smtClean="0">
                <a:cs typeface="Arial" panose="020B0604020202020204" pitchFamily="34" charset="0"/>
              </a:rPr>
              <a:t>quarter century, </a:t>
            </a:r>
            <a:r>
              <a:rPr lang="en-US" sz="2400" dirty="0">
                <a:cs typeface="Arial" panose="020B0604020202020204" pitchFamily="34" charset="0"/>
              </a:rPr>
              <a:t>nearly </a:t>
            </a:r>
            <a:r>
              <a:rPr lang="en-US" sz="2400" dirty="0" smtClean="0">
                <a:cs typeface="Arial" panose="020B0604020202020204" pitchFamily="34" charset="0"/>
              </a:rPr>
              <a:t>900 U.S. dams have been removed</a:t>
            </a:r>
          </a:p>
          <a:p>
            <a:r>
              <a:rPr lang="en-US" sz="2400" dirty="0">
                <a:cs typeface="Arial" panose="020B0604020202020204" pitchFamily="34" charset="0"/>
              </a:rPr>
              <a:t>Powering unequipped dams could ramp up </a:t>
            </a:r>
            <a:r>
              <a:rPr lang="en-US" sz="2400" dirty="0" smtClean="0">
                <a:cs typeface="Arial" panose="020B0604020202020204" pitchFamily="34" charset="0"/>
              </a:rPr>
              <a:t>generation</a:t>
            </a:r>
            <a:endParaRPr lang="en-US" sz="2400" dirty="0">
              <a:cs typeface="Arial" panose="020B0604020202020204" pitchFamily="34" charset="0"/>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04622" y="2052084"/>
            <a:ext cx="3714750" cy="247650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554736"/>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6327648"/>
            <a:ext cx="9144000" cy="530352"/>
          </a:xfrm>
          <a:prstGeom prst="rect">
            <a:avLst/>
          </a:prstGeom>
        </p:spPr>
      </p:pic>
      <p:sp>
        <p:nvSpPr>
          <p:cNvPr id="7" name="Line 6"/>
          <p:cNvSpPr>
            <a:spLocks noChangeShapeType="1"/>
          </p:cNvSpPr>
          <p:nvPr/>
        </p:nvSpPr>
        <p:spPr bwMode="auto">
          <a:xfrm>
            <a:off x="594360" y="1216152"/>
            <a:ext cx="854964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8" name="TextBox 7"/>
          <p:cNvSpPr txBox="1"/>
          <p:nvPr/>
        </p:nvSpPr>
        <p:spPr>
          <a:xfrm>
            <a:off x="7010400" y="6469713"/>
            <a:ext cx="2457450" cy="215444"/>
          </a:xfrm>
          <a:prstGeom prst="rect">
            <a:avLst/>
          </a:prstGeom>
          <a:noFill/>
        </p:spPr>
        <p:txBody>
          <a:bodyPr wrap="square" rtlCol="0">
            <a:spAutoFit/>
          </a:bodyPr>
          <a:lstStyle/>
          <a:p>
            <a:r>
              <a:rPr lang="en-US" sz="800" i="1" dirty="0" smtClean="0">
                <a:solidFill>
                  <a:schemeClr val="bg1"/>
                </a:solidFill>
                <a:latin typeface="Arial" panose="020B0604020202020204" pitchFamily="34" charset="0"/>
                <a:cs typeface="Arial" panose="020B0604020202020204" pitchFamily="34" charset="0"/>
              </a:rPr>
              <a:t>Photo credit:  Clubber Lang via Flickr</a:t>
            </a:r>
            <a:endParaRPr lang="en-US" sz="800" i="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70286473"/>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windturbin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762000" y="609600"/>
            <a:ext cx="7848600" cy="1569660"/>
          </a:xfrm>
          <a:prstGeom prst="rect">
            <a:avLst/>
          </a:prstGeom>
          <a:noFill/>
        </p:spPr>
        <p:txBody>
          <a:bodyPr wrap="square" rtlCol="0">
            <a:spAutoFit/>
          </a:bodyPr>
          <a:lstStyle/>
          <a:p>
            <a:pPr algn="ctr"/>
            <a:r>
              <a:rPr lang="en-US" sz="4800" b="1" spc="600" dirty="0" smtClean="0">
                <a:solidFill>
                  <a:srgbClr val="FF3300"/>
                </a:solidFill>
                <a:effectLst>
                  <a:outerShdw blurRad="50800" dist="38100" dir="2700000" algn="tl" rotWithShape="0">
                    <a:prstClr val="black">
                      <a:alpha val="40000"/>
                    </a:prstClr>
                  </a:outerShdw>
                </a:effectLst>
                <a:latin typeface="Arial Narrow" panose="020B0606020202030204" pitchFamily="34" charset="0"/>
              </a:rPr>
              <a:t>ACCELERATING THE TRANSITION</a:t>
            </a:r>
            <a:endParaRPr lang="en-US" sz="4800" b="1" spc="600" dirty="0">
              <a:solidFill>
                <a:srgbClr val="FF3300"/>
              </a:solidFill>
              <a:effectLst>
                <a:outerShdw blurRad="50800" dist="38100" dir="2700000" algn="tl" rotWithShape="0">
                  <a:prstClr val="black">
                    <a:alpha val="40000"/>
                  </a:prstClr>
                </a:outerShdw>
              </a:effectLst>
              <a:latin typeface="Arial Narrow" panose="020B0606020202030204" pitchFamily="34" charset="0"/>
            </a:endParaRPr>
          </a:p>
        </p:txBody>
      </p:sp>
      <p:sp>
        <p:nvSpPr>
          <p:cNvPr id="6" name="Text Box 7"/>
          <p:cNvSpPr txBox="1">
            <a:spLocks noChangeArrowheads="1"/>
          </p:cNvSpPr>
          <p:nvPr/>
        </p:nvSpPr>
        <p:spPr bwMode="auto">
          <a:xfrm>
            <a:off x="6934200" y="6579118"/>
            <a:ext cx="2493962"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l" eaLnBrk="1" hangingPunct="1">
              <a:spcBef>
                <a:spcPct val="50000"/>
              </a:spcBef>
            </a:pPr>
            <a:r>
              <a:rPr lang="en-US" altLang="en-US" sz="900" i="1" dirty="0"/>
              <a:t>Photo Credit: </a:t>
            </a:r>
            <a:r>
              <a:rPr lang="en-US" altLang="en-US" sz="900" i="1" dirty="0" err="1"/>
              <a:t>iStockPhoto</a:t>
            </a:r>
            <a:r>
              <a:rPr lang="en-US" altLang="en-US" sz="900" i="1" dirty="0"/>
              <a:t> / Joe Gough</a:t>
            </a:r>
          </a:p>
        </p:txBody>
      </p:sp>
    </p:spTree>
    <p:extLst>
      <p:ext uri="{BB962C8B-B14F-4D97-AF65-F5344CB8AC3E}">
        <p14:creationId xmlns:p14="http://schemas.microsoft.com/office/powerpoint/2010/main" val="609059261"/>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Saving Energy Saves Money</a:t>
            </a:r>
            <a:endParaRPr lang="en-US" dirty="0"/>
          </a:p>
        </p:txBody>
      </p:sp>
      <p:sp>
        <p:nvSpPr>
          <p:cNvPr id="3" name="Content Placeholder 2"/>
          <p:cNvSpPr>
            <a:spLocks noGrp="1"/>
          </p:cNvSpPr>
          <p:nvPr>
            <p:ph idx="1"/>
          </p:nvPr>
        </p:nvSpPr>
        <p:spPr>
          <a:xfrm>
            <a:off x="304800" y="1447800"/>
            <a:ext cx="8534400" cy="4876800"/>
          </a:xfrm>
        </p:spPr>
        <p:txBody>
          <a:bodyPr>
            <a:normAutofit fontScale="92500" lnSpcReduction="20000"/>
          </a:bodyPr>
          <a:lstStyle/>
          <a:p>
            <a:pPr>
              <a:spcAft>
                <a:spcPts val="600"/>
              </a:spcAft>
            </a:pPr>
            <a:r>
              <a:rPr lang="en-US" dirty="0" smtClean="0"/>
              <a:t>Investing in efficiency is less costly than building new generating capacity</a:t>
            </a:r>
          </a:p>
          <a:p>
            <a:pPr>
              <a:spcAft>
                <a:spcPts val="600"/>
              </a:spcAft>
            </a:pPr>
            <a:r>
              <a:rPr lang="en-US" dirty="0" smtClean="0"/>
              <a:t>Efficiency measures by 11 industrial countries since the 1970s saved $740 billion in avoided energy costs in 2011 alone</a:t>
            </a:r>
          </a:p>
          <a:p>
            <a:pPr>
              <a:spcAft>
                <a:spcPts val="600"/>
              </a:spcAft>
            </a:pPr>
            <a:r>
              <a:rPr lang="en-US" dirty="0" smtClean="0"/>
              <a:t>A systemic switch from incandescent bulbs to efficient lighting solutions worldwide could allow closure of some 270 coal-fired power plants</a:t>
            </a:r>
          </a:p>
          <a:p>
            <a:pPr>
              <a:spcAft>
                <a:spcPts val="600"/>
              </a:spcAft>
            </a:pPr>
            <a:r>
              <a:rPr lang="en-US" dirty="0" smtClean="0"/>
              <a:t>Japan’s Top Runner Program is a model for ratcheting up efficiency standards on lighting, electronics, vehicles, and more</a:t>
            </a:r>
            <a:endParaRPr lang="en-US" dirty="0"/>
          </a:p>
        </p:txBody>
      </p:sp>
      <p:sp>
        <p:nvSpPr>
          <p:cNvPr id="4" name="Line 6"/>
          <p:cNvSpPr>
            <a:spLocks noChangeShapeType="1"/>
          </p:cNvSpPr>
          <p:nvPr/>
        </p:nvSpPr>
        <p:spPr bwMode="auto">
          <a:xfrm>
            <a:off x="594360" y="1219200"/>
            <a:ext cx="854964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Tree>
    <p:extLst>
      <p:ext uri="{BB962C8B-B14F-4D97-AF65-F5344CB8AC3E}">
        <p14:creationId xmlns:p14="http://schemas.microsoft.com/office/powerpoint/2010/main" val="43600080"/>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Policy Matters</a:t>
            </a:r>
            <a:endParaRPr lang="en-US" dirty="0"/>
          </a:p>
        </p:txBody>
      </p:sp>
      <p:sp>
        <p:nvSpPr>
          <p:cNvPr id="3" name="Content Placeholder 2"/>
          <p:cNvSpPr>
            <a:spLocks noGrp="1"/>
          </p:cNvSpPr>
          <p:nvPr>
            <p:ph idx="1"/>
          </p:nvPr>
        </p:nvSpPr>
        <p:spPr>
          <a:xfrm>
            <a:off x="4876800" y="1447800"/>
            <a:ext cx="3962400" cy="4678363"/>
          </a:xfrm>
        </p:spPr>
        <p:txBody>
          <a:bodyPr>
            <a:normAutofit fontScale="85000" lnSpcReduction="10000"/>
          </a:bodyPr>
          <a:lstStyle/>
          <a:p>
            <a:pPr>
              <a:spcAft>
                <a:spcPts val="600"/>
              </a:spcAft>
            </a:pPr>
            <a:r>
              <a:rPr lang="en-US" dirty="0" smtClean="0"/>
              <a:t>Artificially cheap fossil fuels still heavily subsidized</a:t>
            </a:r>
          </a:p>
          <a:p>
            <a:pPr>
              <a:spcAft>
                <a:spcPts val="600"/>
              </a:spcAft>
            </a:pPr>
            <a:r>
              <a:rPr lang="en-US" dirty="0" smtClean="0"/>
              <a:t>Renewable feed-in tariffs, tax credits, and energy mandates help level playing field</a:t>
            </a:r>
          </a:p>
          <a:p>
            <a:pPr>
              <a:spcAft>
                <a:spcPts val="600"/>
              </a:spcAft>
            </a:pPr>
            <a:r>
              <a:rPr lang="en-US" dirty="0" smtClean="0"/>
              <a:t>Unpredictable policy environment has led to boom-bust cycle in U.S. wind industry</a:t>
            </a:r>
          </a:p>
        </p:txBody>
      </p:sp>
      <p:sp>
        <p:nvSpPr>
          <p:cNvPr id="5" name="TextBox 4"/>
          <p:cNvSpPr txBox="1"/>
          <p:nvPr/>
        </p:nvSpPr>
        <p:spPr>
          <a:xfrm>
            <a:off x="838200" y="1600200"/>
            <a:ext cx="3733800" cy="523220"/>
          </a:xfrm>
          <a:prstGeom prst="rect">
            <a:avLst/>
          </a:prstGeom>
          <a:noFill/>
        </p:spPr>
        <p:txBody>
          <a:bodyPr wrap="square" rtlCol="0">
            <a:spAutoFit/>
          </a:bodyPr>
          <a:lstStyle/>
          <a:p>
            <a:pPr algn="ctr">
              <a:defRPr sz="1400" b="0" i="0" u="none" strike="noStrike" kern="1200" baseline="0">
                <a:solidFill>
                  <a:prstClr val="black"/>
                </a:solidFill>
                <a:latin typeface="Arial" pitchFamily="34" charset="0"/>
                <a:ea typeface="+mn-ea"/>
                <a:cs typeface="Arial" pitchFamily="34" charset="0"/>
              </a:defRPr>
            </a:pPr>
            <a:r>
              <a:rPr lang="en-US" dirty="0"/>
              <a:t>Net Annual Installed Wind Power Capacity Additions in the United States, </a:t>
            </a:r>
            <a:r>
              <a:rPr lang="en-US" dirty="0" smtClean="0"/>
              <a:t>1998-2014</a:t>
            </a:r>
            <a:endParaRPr lang="en-US" dirty="0"/>
          </a:p>
        </p:txBody>
      </p:sp>
      <p:sp>
        <p:nvSpPr>
          <p:cNvPr id="6" name="Line 6"/>
          <p:cNvSpPr>
            <a:spLocks noChangeShapeType="1"/>
          </p:cNvSpPr>
          <p:nvPr/>
        </p:nvSpPr>
        <p:spPr bwMode="auto">
          <a:xfrm>
            <a:off x="594360" y="1219200"/>
            <a:ext cx="854964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graphicFrame>
        <p:nvGraphicFramePr>
          <p:cNvPr id="10" name="Chart 9"/>
          <p:cNvGraphicFramePr>
            <a:graphicFrameLocks noGrp="1" noChangeAspect="1"/>
          </p:cNvGraphicFramePr>
          <p:nvPr>
            <p:extLst>
              <p:ext uri="{D42A27DB-BD31-4B8C-83A1-F6EECF244321}">
                <p14:modId xmlns:p14="http://schemas.microsoft.com/office/powerpoint/2010/main" val="2473198854"/>
              </p:ext>
            </p:extLst>
          </p:nvPr>
        </p:nvGraphicFramePr>
        <p:xfrm>
          <a:off x="205740" y="1600200"/>
          <a:ext cx="4663440" cy="393096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988012982"/>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Putting a Price on Carbon</a:t>
            </a:r>
            <a:endParaRPr lang="en-US" dirty="0"/>
          </a:p>
        </p:txBody>
      </p:sp>
      <p:sp>
        <p:nvSpPr>
          <p:cNvPr id="3" name="Content Placeholder 2"/>
          <p:cNvSpPr>
            <a:spLocks noGrp="1"/>
          </p:cNvSpPr>
          <p:nvPr>
            <p:ph idx="1"/>
          </p:nvPr>
        </p:nvSpPr>
        <p:spPr>
          <a:xfrm>
            <a:off x="304800" y="1600200"/>
            <a:ext cx="8534400" cy="4724400"/>
          </a:xfrm>
        </p:spPr>
        <p:txBody>
          <a:bodyPr>
            <a:normAutofit fontScale="77500" lnSpcReduction="20000"/>
          </a:bodyPr>
          <a:lstStyle/>
          <a:p>
            <a:pPr>
              <a:spcAft>
                <a:spcPts val="600"/>
              </a:spcAft>
            </a:pPr>
            <a:r>
              <a:rPr lang="en-US" dirty="0" smtClean="0"/>
              <a:t>Can supercharge </a:t>
            </a:r>
            <a:r>
              <a:rPr lang="en-US" dirty="0"/>
              <a:t>the </a:t>
            </a:r>
            <a:r>
              <a:rPr lang="en-US" dirty="0" smtClean="0"/>
              <a:t>transition</a:t>
            </a:r>
            <a:r>
              <a:rPr lang="en-US" dirty="0"/>
              <a:t> </a:t>
            </a:r>
            <a:r>
              <a:rPr lang="en-US" dirty="0" smtClean="0"/>
              <a:t>by systematically pricing carbon to better reflect </a:t>
            </a:r>
            <a:r>
              <a:rPr lang="en-US" dirty="0"/>
              <a:t>fossil </a:t>
            </a:r>
            <a:r>
              <a:rPr lang="en-US" dirty="0" smtClean="0"/>
              <a:t>fuels’ true social and environmental costs </a:t>
            </a:r>
          </a:p>
          <a:p>
            <a:pPr>
              <a:spcAft>
                <a:spcPts val="600"/>
              </a:spcAft>
            </a:pPr>
            <a:r>
              <a:rPr lang="en-US" dirty="0" smtClean="0"/>
              <a:t>Cap-and-Trade</a:t>
            </a:r>
          </a:p>
          <a:p>
            <a:pPr lvl="1">
              <a:spcAft>
                <a:spcPts val="600"/>
              </a:spcAft>
            </a:pPr>
            <a:r>
              <a:rPr lang="en-US" dirty="0"/>
              <a:t>R</a:t>
            </a:r>
            <a:r>
              <a:rPr lang="en-US" dirty="0" smtClean="0"/>
              <a:t>egulators </a:t>
            </a:r>
            <a:r>
              <a:rPr lang="en-US" dirty="0"/>
              <a:t>set a limit on </a:t>
            </a:r>
            <a:r>
              <a:rPr lang="en-US" dirty="0" smtClean="0"/>
              <a:t>emissions </a:t>
            </a:r>
            <a:r>
              <a:rPr lang="en-US" dirty="0"/>
              <a:t>and polluters can either reduce their emissions or buy </a:t>
            </a:r>
            <a:r>
              <a:rPr lang="en-US" dirty="0" smtClean="0"/>
              <a:t>permits </a:t>
            </a:r>
            <a:r>
              <a:rPr lang="en-US" dirty="0"/>
              <a:t>on the carbon </a:t>
            </a:r>
            <a:r>
              <a:rPr lang="en-US" dirty="0" smtClean="0"/>
              <a:t>market</a:t>
            </a:r>
          </a:p>
          <a:p>
            <a:pPr lvl="1">
              <a:spcAft>
                <a:spcPts val="600"/>
              </a:spcAft>
            </a:pPr>
            <a:r>
              <a:rPr lang="en-US" dirty="0" smtClean="0"/>
              <a:t>EU had first international Emissions Trading System (ETS)</a:t>
            </a:r>
          </a:p>
          <a:p>
            <a:pPr>
              <a:spcAft>
                <a:spcPts val="600"/>
              </a:spcAft>
            </a:pPr>
            <a:r>
              <a:rPr lang="en-US" dirty="0" smtClean="0"/>
              <a:t>Carbon Tax</a:t>
            </a:r>
          </a:p>
          <a:p>
            <a:pPr lvl="1">
              <a:spcAft>
                <a:spcPts val="600"/>
              </a:spcAft>
            </a:pPr>
            <a:r>
              <a:rPr lang="en-US" dirty="0" smtClean="0"/>
              <a:t>Tax levied on </a:t>
            </a:r>
            <a:r>
              <a:rPr lang="en-US" dirty="0"/>
              <a:t>each ton of carbon dioxide </a:t>
            </a:r>
            <a:r>
              <a:rPr lang="en-US" dirty="0" smtClean="0"/>
              <a:t>emitted</a:t>
            </a:r>
          </a:p>
          <a:p>
            <a:pPr lvl="1">
              <a:spcAft>
                <a:spcPts val="600"/>
              </a:spcAft>
            </a:pPr>
            <a:r>
              <a:rPr lang="en-US" dirty="0"/>
              <a:t>Far simpler than cap-and-trade</a:t>
            </a:r>
          </a:p>
          <a:p>
            <a:pPr lvl="1">
              <a:spcAft>
                <a:spcPts val="600"/>
              </a:spcAft>
            </a:pPr>
            <a:r>
              <a:rPr lang="en-US" dirty="0" smtClean="0"/>
              <a:t>Potentially revenue-neutral – can be offset by reductions in income taxes</a:t>
            </a:r>
            <a:endParaRPr lang="en-US" dirty="0"/>
          </a:p>
        </p:txBody>
      </p:sp>
      <p:sp>
        <p:nvSpPr>
          <p:cNvPr id="4" name="Line 6"/>
          <p:cNvSpPr>
            <a:spLocks noChangeShapeType="1"/>
          </p:cNvSpPr>
          <p:nvPr/>
        </p:nvSpPr>
        <p:spPr bwMode="auto">
          <a:xfrm>
            <a:off x="594360" y="1219200"/>
            <a:ext cx="854964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Tree>
    <p:extLst>
      <p:ext uri="{BB962C8B-B14F-4D97-AF65-F5344CB8AC3E}">
        <p14:creationId xmlns:p14="http://schemas.microsoft.com/office/powerpoint/2010/main" val="2091185057"/>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lstStyle/>
          <a:p>
            <a:r>
              <a:rPr lang="en-US" dirty="0" smtClean="0"/>
              <a:t>Carbon Pricing in Action</a:t>
            </a:r>
            <a:endParaRPr lang="en-US" dirty="0"/>
          </a:p>
        </p:txBody>
      </p:sp>
      <p:sp>
        <p:nvSpPr>
          <p:cNvPr id="5" name="TextBox 4"/>
          <p:cNvSpPr txBox="1"/>
          <p:nvPr/>
        </p:nvSpPr>
        <p:spPr>
          <a:xfrm>
            <a:off x="6705601" y="6553200"/>
            <a:ext cx="2317750" cy="215444"/>
          </a:xfrm>
          <a:prstGeom prst="rect">
            <a:avLst/>
          </a:prstGeom>
          <a:noFill/>
        </p:spPr>
        <p:txBody>
          <a:bodyPr wrap="square" rtlCol="0">
            <a:spAutoFit/>
          </a:bodyPr>
          <a:lstStyle/>
          <a:p>
            <a:pPr algn="r"/>
            <a:r>
              <a:rPr lang="en-US" sz="800" i="1" dirty="0" smtClean="0">
                <a:solidFill>
                  <a:schemeClr val="bg1"/>
                </a:solidFill>
                <a:latin typeface="Arial" panose="020B0604020202020204" pitchFamily="34" charset="0"/>
                <a:cs typeface="Arial" panose="020B0604020202020204" pitchFamily="34" charset="0"/>
              </a:rPr>
              <a:t>Image Credit: World Bank</a:t>
            </a:r>
            <a:endParaRPr lang="en-US" sz="800" i="1" dirty="0">
              <a:solidFill>
                <a:schemeClr val="bg1"/>
              </a:solidFill>
              <a:latin typeface="Arial" panose="020B0604020202020204" pitchFamily="34" charset="0"/>
              <a:cs typeface="Arial" panose="020B0604020202020204" pitchFamily="34" charset="0"/>
            </a:endParaRPr>
          </a:p>
        </p:txBody>
      </p:sp>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549321" y="1284885"/>
            <a:ext cx="6070679" cy="5039715"/>
          </a:xfrm>
          <a:prstGeom prst="rect">
            <a:avLst/>
          </a:prstGeom>
        </p:spPr>
      </p:pic>
      <p:sp>
        <p:nvSpPr>
          <p:cNvPr id="7" name="Line 6"/>
          <p:cNvSpPr>
            <a:spLocks noChangeShapeType="1"/>
          </p:cNvSpPr>
          <p:nvPr/>
        </p:nvSpPr>
        <p:spPr bwMode="auto">
          <a:xfrm>
            <a:off x="594360" y="1143000"/>
            <a:ext cx="854964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Tree>
    <p:extLst>
      <p:ext uri="{BB962C8B-B14F-4D97-AF65-F5344CB8AC3E}">
        <p14:creationId xmlns:p14="http://schemas.microsoft.com/office/powerpoint/2010/main" val="3532306045"/>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Carbon Tax Successes</a:t>
            </a:r>
            <a:endParaRPr lang="en-US" dirty="0"/>
          </a:p>
        </p:txBody>
      </p:sp>
      <p:sp>
        <p:nvSpPr>
          <p:cNvPr id="3" name="Content Placeholder 2"/>
          <p:cNvSpPr>
            <a:spLocks noGrp="1"/>
          </p:cNvSpPr>
          <p:nvPr>
            <p:ph idx="1"/>
          </p:nvPr>
        </p:nvSpPr>
        <p:spPr>
          <a:xfrm>
            <a:off x="457200" y="1600200"/>
            <a:ext cx="8229600" cy="4571999"/>
          </a:xfrm>
        </p:spPr>
        <p:txBody>
          <a:bodyPr>
            <a:normAutofit fontScale="92500"/>
          </a:bodyPr>
          <a:lstStyle/>
          <a:p>
            <a:pPr>
              <a:spcAft>
                <a:spcPts val="600"/>
              </a:spcAft>
            </a:pPr>
            <a:r>
              <a:rPr lang="en-US" b="1" dirty="0" smtClean="0"/>
              <a:t>Ireland:</a:t>
            </a:r>
            <a:r>
              <a:rPr lang="en-US" dirty="0" smtClean="0"/>
              <a:t> set carbon </a:t>
            </a:r>
            <a:r>
              <a:rPr lang="en-US" dirty="0"/>
              <a:t>tax on natural gas and oil </a:t>
            </a:r>
            <a:r>
              <a:rPr lang="en-US" dirty="0" smtClean="0"/>
              <a:t>consumption in 2010; by 2013</a:t>
            </a:r>
            <a:r>
              <a:rPr lang="en-US" dirty="0"/>
              <a:t>, emissions had </a:t>
            </a:r>
            <a:r>
              <a:rPr lang="en-US" dirty="0" smtClean="0"/>
              <a:t>fallen </a:t>
            </a:r>
            <a:r>
              <a:rPr lang="en-US" dirty="0"/>
              <a:t>some </a:t>
            </a:r>
            <a:r>
              <a:rPr lang="en-US" dirty="0" smtClean="0"/>
              <a:t>6% while </a:t>
            </a:r>
            <a:r>
              <a:rPr lang="en-US" dirty="0"/>
              <a:t>economy </a:t>
            </a:r>
            <a:r>
              <a:rPr lang="en-US" dirty="0" smtClean="0"/>
              <a:t>grew</a:t>
            </a:r>
          </a:p>
          <a:p>
            <a:pPr>
              <a:spcAft>
                <a:spcPts val="600"/>
              </a:spcAft>
            </a:pPr>
            <a:r>
              <a:rPr lang="en-US" b="1" dirty="0" smtClean="0"/>
              <a:t>British Columbia:</a:t>
            </a:r>
            <a:r>
              <a:rPr lang="en-US" dirty="0" smtClean="0"/>
              <a:t> set economy-wide carbon tax in 2008; per person consumption of gasoline and other petroleum products fell 15%, three times the national average, while economic growth has kept pace</a:t>
            </a:r>
          </a:p>
        </p:txBody>
      </p:sp>
      <p:sp>
        <p:nvSpPr>
          <p:cNvPr id="4" name="Line 6"/>
          <p:cNvSpPr>
            <a:spLocks noChangeShapeType="1"/>
          </p:cNvSpPr>
          <p:nvPr/>
        </p:nvSpPr>
        <p:spPr bwMode="auto">
          <a:xfrm>
            <a:off x="594360" y="1219200"/>
            <a:ext cx="854964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Tree>
    <p:extLst>
      <p:ext uri="{BB962C8B-B14F-4D97-AF65-F5344CB8AC3E}">
        <p14:creationId xmlns:p14="http://schemas.microsoft.com/office/powerpoint/2010/main" val="2451951985"/>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458200" cy="1143000"/>
          </a:xfrm>
        </p:spPr>
        <p:txBody>
          <a:bodyPr>
            <a:normAutofit/>
          </a:bodyPr>
          <a:lstStyle/>
          <a:p>
            <a:r>
              <a:rPr lang="en-US" sz="4200" dirty="0" smtClean="0"/>
              <a:t>Fossil Fuel Divestment</a:t>
            </a:r>
            <a:endParaRPr lang="en-US" sz="4200" dirty="0"/>
          </a:p>
        </p:txBody>
      </p:sp>
      <p:sp>
        <p:nvSpPr>
          <p:cNvPr id="3" name="Content Placeholder 2"/>
          <p:cNvSpPr>
            <a:spLocks noGrp="1"/>
          </p:cNvSpPr>
          <p:nvPr>
            <p:ph idx="1"/>
          </p:nvPr>
        </p:nvSpPr>
        <p:spPr>
          <a:xfrm>
            <a:off x="152400" y="1447800"/>
            <a:ext cx="4199860" cy="4800600"/>
          </a:xfrm>
        </p:spPr>
        <p:txBody>
          <a:bodyPr>
            <a:noAutofit/>
          </a:bodyPr>
          <a:lstStyle/>
          <a:p>
            <a:pPr>
              <a:spcAft>
                <a:spcPts val="600"/>
              </a:spcAft>
            </a:pPr>
            <a:r>
              <a:rPr lang="en-US" sz="2150" dirty="0"/>
              <a:t>Campaign is encouraging divestment from coal, oil, and natural gas companies</a:t>
            </a:r>
          </a:p>
          <a:p>
            <a:pPr>
              <a:spcAft>
                <a:spcPts val="600"/>
              </a:spcAft>
            </a:pPr>
            <a:r>
              <a:rPr lang="en-US" sz="2150" dirty="0"/>
              <a:t>Rockefeller Brothers Fund’s original resources came from Standard Oil; now ditching all fossil fuel related holdings</a:t>
            </a:r>
          </a:p>
          <a:p>
            <a:pPr>
              <a:spcAft>
                <a:spcPts val="600"/>
              </a:spcAft>
            </a:pPr>
            <a:r>
              <a:rPr lang="en-US" sz="2150" dirty="0"/>
              <a:t>Others divesting from all fossils incl.: Guardian Media Group; Syracuse University</a:t>
            </a:r>
          </a:p>
          <a:p>
            <a:pPr>
              <a:spcAft>
                <a:spcPts val="600"/>
              </a:spcAft>
            </a:pPr>
            <a:r>
              <a:rPr lang="en-US" sz="2150" dirty="0" smtClean="0"/>
              <a:t>Coal focus: World’s </a:t>
            </a:r>
            <a:r>
              <a:rPr lang="en-US" sz="2150" dirty="0"/>
              <a:t>largest sovereign wealth fund (Norway</a:t>
            </a:r>
            <a:r>
              <a:rPr lang="en-US" sz="2150" dirty="0" smtClean="0"/>
              <a:t>); </a:t>
            </a:r>
            <a:r>
              <a:rPr lang="en-US" sz="2150" dirty="0"/>
              <a:t>Stanford </a:t>
            </a:r>
            <a:r>
              <a:rPr lang="en-US" sz="2150" dirty="0" smtClean="0"/>
              <a:t>University </a:t>
            </a:r>
            <a:endParaRPr lang="en-US" sz="2150" dirty="0"/>
          </a:p>
        </p:txBody>
      </p:sp>
      <p:sp>
        <p:nvSpPr>
          <p:cNvPr id="4" name="Line 6"/>
          <p:cNvSpPr>
            <a:spLocks noChangeShapeType="1"/>
          </p:cNvSpPr>
          <p:nvPr/>
        </p:nvSpPr>
        <p:spPr bwMode="auto">
          <a:xfrm>
            <a:off x="594360" y="1216152"/>
            <a:ext cx="854964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52260" y="1828800"/>
            <a:ext cx="4586057" cy="3052594"/>
          </a:xfrm>
          <a:prstGeom prst="rect">
            <a:avLst/>
          </a:prstGeom>
        </p:spPr>
      </p:pic>
      <p:sp>
        <p:nvSpPr>
          <p:cNvPr id="6" name="TextBox 5"/>
          <p:cNvSpPr txBox="1"/>
          <p:nvPr/>
        </p:nvSpPr>
        <p:spPr>
          <a:xfrm>
            <a:off x="7860058" y="6555223"/>
            <a:ext cx="2156517" cy="215444"/>
          </a:xfrm>
          <a:prstGeom prst="rect">
            <a:avLst/>
          </a:prstGeom>
          <a:noFill/>
        </p:spPr>
        <p:txBody>
          <a:bodyPr wrap="square" rtlCol="0">
            <a:spAutoFit/>
          </a:bodyPr>
          <a:lstStyle/>
          <a:p>
            <a:r>
              <a:rPr lang="en-US" sz="800" i="1" dirty="0" smtClean="0">
                <a:solidFill>
                  <a:schemeClr val="bg1"/>
                </a:solidFill>
                <a:latin typeface="Arial" panose="020B0604020202020204" pitchFamily="34" charset="0"/>
                <a:cs typeface="Arial" panose="020B0604020202020204" pitchFamily="34" charset="0"/>
              </a:rPr>
              <a:t>Photo Credit: 350.org</a:t>
            </a:r>
            <a:endParaRPr lang="en-US" sz="800" i="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745905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762000"/>
            <a:ext cx="9601200" cy="609600"/>
          </a:xfrm>
        </p:spPr>
        <p:txBody>
          <a:bodyPr>
            <a:noAutofit/>
          </a:bodyPr>
          <a:lstStyle/>
          <a:p>
            <a:pPr>
              <a:defRPr sz="1400" b="0" i="0" u="none" strike="noStrike" kern="1200" baseline="0">
                <a:solidFill>
                  <a:prstClr val="black"/>
                </a:solidFill>
                <a:latin typeface="Arial" pitchFamily="34" charset="0"/>
                <a:ea typeface="+mn-ea"/>
                <a:cs typeface="Arial" pitchFamily="34" charset="0"/>
              </a:defRPr>
            </a:pPr>
            <a:r>
              <a:rPr lang="en-US" sz="3600" dirty="0" smtClean="0">
                <a:solidFill>
                  <a:prstClr val="black"/>
                </a:solidFill>
                <a:cs typeface="Arial" pitchFamily="34" charset="0"/>
              </a:rPr>
              <a:t>Global Annual Energy Growth, 2008-2013</a:t>
            </a:r>
            <a:r>
              <a:rPr lang="en-US" sz="3600" dirty="0">
                <a:solidFill>
                  <a:prstClr val="black"/>
                </a:solidFill>
                <a:cs typeface="Arial" pitchFamily="34" charset="0"/>
              </a:rPr>
              <a:t/>
            </a:r>
            <a:br>
              <a:rPr lang="en-US" sz="3600" dirty="0">
                <a:solidFill>
                  <a:prstClr val="black"/>
                </a:solidFill>
                <a:cs typeface="Arial" pitchFamily="34" charset="0"/>
              </a:rPr>
            </a:br>
            <a:endParaRPr lang="en-US" sz="3600" dirty="0"/>
          </a:p>
        </p:txBody>
      </p:sp>
      <p:sp>
        <p:nvSpPr>
          <p:cNvPr id="5" name="Line 6"/>
          <p:cNvSpPr>
            <a:spLocks noChangeShapeType="1"/>
          </p:cNvSpPr>
          <p:nvPr/>
        </p:nvSpPr>
        <p:spPr bwMode="auto">
          <a:xfrm>
            <a:off x="594360" y="1216152"/>
            <a:ext cx="854964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solidFill>
                <a:prstClr val="black"/>
              </a:solidFill>
            </a:endParaRPr>
          </a:p>
        </p:txBody>
      </p:sp>
      <p:graphicFrame>
        <p:nvGraphicFramePr>
          <p:cNvPr id="8" name="Content Placeholder 7"/>
          <p:cNvGraphicFramePr>
            <a:graphicFrameLocks noGrp="1"/>
          </p:cNvGraphicFramePr>
          <p:nvPr>
            <p:ph idx="1"/>
            <p:extLst>
              <p:ext uri="{D42A27DB-BD31-4B8C-83A1-F6EECF244321}">
                <p14:modId xmlns:p14="http://schemas.microsoft.com/office/powerpoint/2010/main" val="3859614483"/>
              </p:ext>
            </p:extLst>
          </p:nvPr>
        </p:nvGraphicFramePr>
        <p:xfrm>
          <a:off x="457200" y="1600200"/>
          <a:ext cx="8229600" cy="457199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707998663"/>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Green Power Purchasing</a:t>
            </a:r>
            <a:endParaRPr lang="en-US" dirty="0"/>
          </a:p>
        </p:txBody>
      </p:sp>
      <p:sp>
        <p:nvSpPr>
          <p:cNvPr id="3" name="Content Placeholder 2"/>
          <p:cNvSpPr>
            <a:spLocks noGrp="1"/>
          </p:cNvSpPr>
          <p:nvPr>
            <p:ph sz="half" idx="1"/>
          </p:nvPr>
        </p:nvSpPr>
        <p:spPr>
          <a:xfrm>
            <a:off x="314993" y="1447800"/>
            <a:ext cx="8382000" cy="1447800"/>
          </a:xfrm>
        </p:spPr>
        <p:txBody>
          <a:bodyPr>
            <a:normAutofit/>
          </a:bodyPr>
          <a:lstStyle/>
          <a:p>
            <a:pPr>
              <a:spcAft>
                <a:spcPts val="600"/>
              </a:spcAft>
            </a:pPr>
            <a:r>
              <a:rPr lang="en-US" dirty="0" smtClean="0"/>
              <a:t>&gt; 600 entities generate </a:t>
            </a:r>
            <a:r>
              <a:rPr lang="en-US" dirty="0"/>
              <a:t>or </a:t>
            </a:r>
            <a:r>
              <a:rPr lang="en-US" dirty="0" smtClean="0"/>
              <a:t>purchase </a:t>
            </a:r>
            <a:r>
              <a:rPr lang="en-US" dirty="0"/>
              <a:t>enough </a:t>
            </a:r>
            <a:r>
              <a:rPr lang="en-US" dirty="0" smtClean="0"/>
              <a:t>renewable electricity to meet 100% of their needs in U.S.—including Intel</a:t>
            </a:r>
            <a:r>
              <a:rPr lang="en-US" dirty="0"/>
              <a:t>, Kohl’s, Staples</a:t>
            </a:r>
            <a:r>
              <a:rPr lang="en-US" dirty="0" smtClean="0"/>
              <a:t>, Unilever</a:t>
            </a:r>
          </a:p>
        </p:txBody>
      </p:sp>
      <p:sp>
        <p:nvSpPr>
          <p:cNvPr id="6" name="Line 6"/>
          <p:cNvSpPr>
            <a:spLocks noChangeShapeType="1"/>
          </p:cNvSpPr>
          <p:nvPr/>
        </p:nvSpPr>
        <p:spPr bwMode="auto">
          <a:xfrm>
            <a:off x="594360" y="1216152"/>
            <a:ext cx="854964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69180" y="3048000"/>
            <a:ext cx="4198620" cy="27990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314993" y="3021981"/>
            <a:ext cx="4572000" cy="3102388"/>
          </a:xfrm>
          <a:prstGeom prst="rect">
            <a:avLst/>
          </a:prstGeom>
        </p:spPr>
        <p:txBody>
          <a:bodyPr>
            <a:spAutoFit/>
          </a:bodyPr>
          <a:lstStyle/>
          <a:p>
            <a:pPr marL="342900" lvl="0" indent="-342900">
              <a:spcBef>
                <a:spcPct val="20000"/>
              </a:spcBef>
              <a:spcAft>
                <a:spcPts val="600"/>
              </a:spcAft>
              <a:buFont typeface="Arial" panose="020B0604020202020204" pitchFamily="34" charset="0"/>
              <a:buChar char="•"/>
            </a:pPr>
            <a:r>
              <a:rPr lang="en-US" sz="2800" dirty="0">
                <a:solidFill>
                  <a:prstClr val="black"/>
                </a:solidFill>
                <a:latin typeface="Arial" panose="020B0604020202020204" pitchFamily="34" charset="0"/>
              </a:rPr>
              <a:t>Google aiming for 100% renewable electricity</a:t>
            </a:r>
          </a:p>
          <a:p>
            <a:pPr marL="742950" lvl="1" indent="-285750">
              <a:spcBef>
                <a:spcPct val="20000"/>
              </a:spcBef>
              <a:spcAft>
                <a:spcPts val="600"/>
              </a:spcAft>
              <a:buFont typeface="Arial" panose="020B0604020202020204" pitchFamily="34" charset="0"/>
              <a:buChar char="–"/>
            </a:pPr>
            <a:r>
              <a:rPr lang="en-US" sz="2400" dirty="0">
                <a:solidFill>
                  <a:prstClr val="black"/>
                </a:solidFill>
                <a:latin typeface="Arial" panose="020B0604020202020204" pitchFamily="34" charset="0"/>
              </a:rPr>
              <a:t>Buys staggering amount of wind-generated electricity</a:t>
            </a:r>
          </a:p>
          <a:p>
            <a:pPr marL="742950" lvl="1" indent="-285750">
              <a:spcBef>
                <a:spcPct val="20000"/>
              </a:spcBef>
              <a:spcAft>
                <a:spcPts val="600"/>
              </a:spcAft>
              <a:buFont typeface="Arial" panose="020B0604020202020204" pitchFamily="34" charset="0"/>
              <a:buChar char="–"/>
            </a:pPr>
            <a:r>
              <a:rPr lang="en-US" sz="2400" dirty="0">
                <a:solidFill>
                  <a:prstClr val="black"/>
                </a:solidFill>
                <a:latin typeface="Arial" panose="020B0604020202020204" pitchFamily="34" charset="0"/>
              </a:rPr>
              <a:t>Turning abandoned California oil and gas field into an 82-MW solar farm</a:t>
            </a:r>
          </a:p>
        </p:txBody>
      </p:sp>
      <p:sp>
        <p:nvSpPr>
          <p:cNvPr id="5" name="Rectangle 4"/>
          <p:cNvSpPr/>
          <p:nvPr/>
        </p:nvSpPr>
        <p:spPr>
          <a:xfrm>
            <a:off x="7735384" y="6553200"/>
            <a:ext cx="1332416" cy="215444"/>
          </a:xfrm>
          <a:prstGeom prst="rect">
            <a:avLst/>
          </a:prstGeom>
        </p:spPr>
        <p:txBody>
          <a:bodyPr wrap="none">
            <a:spAutoFit/>
          </a:bodyPr>
          <a:lstStyle/>
          <a:p>
            <a:pPr lvl="0" algn="r"/>
            <a:r>
              <a:rPr lang="en-US" sz="800" i="1" dirty="0">
                <a:solidFill>
                  <a:prstClr val="white"/>
                </a:solidFill>
                <a:latin typeface="Arial" panose="020B0604020202020204" pitchFamily="34" charset="0"/>
                <a:cs typeface="Arial" panose="020B0604020202020204" pitchFamily="34" charset="0"/>
              </a:rPr>
              <a:t>Image Credit: </a:t>
            </a:r>
            <a:r>
              <a:rPr lang="en-US" sz="800" i="1" dirty="0" err="1">
                <a:solidFill>
                  <a:prstClr val="white"/>
                </a:solidFill>
                <a:latin typeface="Arial" panose="020B0604020202020204" pitchFamily="34" charset="0"/>
                <a:cs typeface="Arial" panose="020B0604020202020204" pitchFamily="34" charset="0"/>
              </a:rPr>
              <a:t>SunEdison</a:t>
            </a:r>
            <a:endParaRPr lang="en-US" sz="800" i="1" dirty="0">
              <a:solidFill>
                <a:prstClr val="whit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19126159"/>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Renewables Make Business Sense</a:t>
            </a:r>
            <a:endParaRPr lang="en-US" dirty="0"/>
          </a:p>
        </p:txBody>
      </p:sp>
      <p:sp>
        <p:nvSpPr>
          <p:cNvPr id="3" name="Content Placeholder 2"/>
          <p:cNvSpPr>
            <a:spLocks noGrp="1"/>
          </p:cNvSpPr>
          <p:nvPr>
            <p:ph sz="half" idx="1"/>
          </p:nvPr>
        </p:nvSpPr>
        <p:spPr>
          <a:xfrm>
            <a:off x="152400" y="4038600"/>
            <a:ext cx="8382000" cy="2438400"/>
          </a:xfrm>
        </p:spPr>
        <p:txBody>
          <a:bodyPr>
            <a:noAutofit/>
          </a:bodyPr>
          <a:lstStyle/>
          <a:p>
            <a:pPr>
              <a:spcAft>
                <a:spcPts val="600"/>
              </a:spcAft>
            </a:pPr>
            <a:r>
              <a:rPr lang="en-US" sz="2600" dirty="0" smtClean="0"/>
              <a:t>Apple’s 25-year</a:t>
            </a:r>
            <a:r>
              <a:rPr lang="en-US" sz="2600" dirty="0"/>
              <a:t>, $850 million solar power purchase agreement with First Solar to </a:t>
            </a:r>
            <a:r>
              <a:rPr lang="en-US" sz="2600" dirty="0" smtClean="0"/>
              <a:t>supply CA operations </a:t>
            </a:r>
            <a:endParaRPr lang="en-US" sz="2600" dirty="0"/>
          </a:p>
          <a:p>
            <a:pPr>
              <a:spcAft>
                <a:spcPts val="600"/>
              </a:spcAft>
            </a:pPr>
            <a:r>
              <a:rPr lang="en-US" sz="2600" dirty="0" smtClean="0"/>
              <a:t>Large investment institutions like Morgan Stanley and </a:t>
            </a:r>
            <a:r>
              <a:rPr lang="en-US" sz="2600" dirty="0"/>
              <a:t>Goldman </a:t>
            </a:r>
            <a:r>
              <a:rPr lang="en-US" sz="2600" dirty="0" smtClean="0"/>
              <a:t>Sachs channeling </a:t>
            </a:r>
            <a:r>
              <a:rPr lang="en-US" sz="2600" dirty="0"/>
              <a:t>tens of billions of dollars into renewable </a:t>
            </a:r>
            <a:r>
              <a:rPr lang="en-US" sz="2600" dirty="0" smtClean="0"/>
              <a:t>energy</a:t>
            </a:r>
          </a:p>
        </p:txBody>
      </p:sp>
      <p:sp>
        <p:nvSpPr>
          <p:cNvPr id="6" name="Line 6"/>
          <p:cNvSpPr>
            <a:spLocks noChangeShapeType="1"/>
          </p:cNvSpPr>
          <p:nvPr/>
        </p:nvSpPr>
        <p:spPr bwMode="auto">
          <a:xfrm>
            <a:off x="594360" y="1143000"/>
            <a:ext cx="854964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4" name="TextBox 3"/>
          <p:cNvSpPr txBox="1"/>
          <p:nvPr/>
        </p:nvSpPr>
        <p:spPr>
          <a:xfrm>
            <a:off x="76200" y="1470720"/>
            <a:ext cx="5410200" cy="1107996"/>
          </a:xfrm>
          <a:prstGeom prst="rect">
            <a:avLst/>
          </a:prstGeom>
          <a:noFill/>
          <a:ln>
            <a:solidFill>
              <a:schemeClr val="tx1"/>
            </a:solidFill>
          </a:ln>
        </p:spPr>
        <p:txBody>
          <a:bodyPr wrap="square" rtlCol="0">
            <a:spAutoFit/>
          </a:bodyPr>
          <a:lstStyle/>
          <a:p>
            <a:r>
              <a:rPr lang="en-US" sz="2200" i="1" dirty="0">
                <a:latin typeface="Arial" panose="020B0604020202020204" pitchFamily="34" charset="0"/>
                <a:cs typeface="Arial" panose="020B0604020202020204" pitchFamily="34" charset="0"/>
              </a:rPr>
              <a:t>“It’s a business decision. The renewable energy we buy meets or beats prices from the grid</a:t>
            </a:r>
            <a:r>
              <a:rPr lang="en-US" sz="2200" i="1" dirty="0" smtClean="0">
                <a:latin typeface="Arial" panose="020B0604020202020204" pitchFamily="34" charset="0"/>
                <a:cs typeface="Arial" panose="020B0604020202020204" pitchFamily="34" charset="0"/>
              </a:rPr>
              <a:t>.”        </a:t>
            </a:r>
            <a:r>
              <a:rPr lang="en-US" dirty="0" smtClean="0">
                <a:latin typeface="Arial" panose="020B0604020202020204" pitchFamily="34" charset="0"/>
                <a:cs typeface="Arial" panose="020B0604020202020204" pitchFamily="34" charset="0"/>
              </a:rPr>
              <a:t>– Walmart </a:t>
            </a:r>
            <a:r>
              <a:rPr lang="en-US" dirty="0">
                <a:latin typeface="Arial" panose="020B0604020202020204" pitchFamily="34" charset="0"/>
                <a:cs typeface="Arial" panose="020B0604020202020204" pitchFamily="34" charset="0"/>
              </a:rPr>
              <a:t>CEO Bill </a:t>
            </a:r>
            <a:r>
              <a:rPr lang="en-US" dirty="0" smtClean="0">
                <a:latin typeface="Arial" panose="020B0604020202020204" pitchFamily="34" charset="0"/>
                <a:cs typeface="Arial" panose="020B0604020202020204" pitchFamily="34" charset="0"/>
              </a:rPr>
              <a:t>Simon, 2014</a:t>
            </a:r>
            <a:endParaRPr lang="en-US" dirty="0">
              <a:latin typeface="Arial" panose="020B0604020202020204" pitchFamily="34" charset="0"/>
              <a:cs typeface="Arial" panose="020B0604020202020204" pitchFamily="34" charset="0"/>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62600" y="1470720"/>
            <a:ext cx="3520440" cy="2324040"/>
          </a:xfrm>
          <a:prstGeom prst="rect">
            <a:avLst/>
          </a:prstGeom>
        </p:spPr>
      </p:pic>
      <p:sp>
        <p:nvSpPr>
          <p:cNvPr id="8" name="Content Placeholder 2"/>
          <p:cNvSpPr>
            <a:spLocks noGrp="1"/>
          </p:cNvSpPr>
          <p:nvPr>
            <p:ph sz="half" idx="1"/>
          </p:nvPr>
        </p:nvSpPr>
        <p:spPr>
          <a:xfrm>
            <a:off x="190500" y="2743200"/>
            <a:ext cx="5181600" cy="1371600"/>
          </a:xfrm>
        </p:spPr>
        <p:txBody>
          <a:bodyPr>
            <a:normAutofit/>
          </a:bodyPr>
          <a:lstStyle/>
          <a:p>
            <a:pPr>
              <a:spcAft>
                <a:spcPts val="600"/>
              </a:spcAft>
            </a:pPr>
            <a:r>
              <a:rPr lang="en-US" sz="2600" dirty="0"/>
              <a:t>Walmart has 260 PV systems on its U.S. buildings, </a:t>
            </a:r>
            <a:r>
              <a:rPr lang="en-US" sz="2600" dirty="0" smtClean="0"/>
              <a:t>aiming for </a:t>
            </a:r>
            <a:r>
              <a:rPr lang="en-US" sz="2600" dirty="0"/>
              <a:t>400 more by 2018</a:t>
            </a:r>
          </a:p>
        </p:txBody>
      </p:sp>
      <p:sp>
        <p:nvSpPr>
          <p:cNvPr id="10" name="TextBox 9"/>
          <p:cNvSpPr txBox="1"/>
          <p:nvPr/>
        </p:nvSpPr>
        <p:spPr>
          <a:xfrm>
            <a:off x="6705601" y="6553200"/>
            <a:ext cx="2317750" cy="215444"/>
          </a:xfrm>
          <a:prstGeom prst="rect">
            <a:avLst/>
          </a:prstGeom>
          <a:noFill/>
        </p:spPr>
        <p:txBody>
          <a:bodyPr wrap="square" rtlCol="0">
            <a:spAutoFit/>
          </a:bodyPr>
          <a:lstStyle/>
          <a:p>
            <a:pPr algn="r"/>
            <a:r>
              <a:rPr lang="en-US" sz="800" i="1" dirty="0" smtClean="0">
                <a:solidFill>
                  <a:schemeClr val="bg1"/>
                </a:solidFill>
                <a:latin typeface="Arial" panose="020B0604020202020204" pitchFamily="34" charset="0"/>
                <a:cs typeface="Arial" panose="020B0604020202020204" pitchFamily="34" charset="0"/>
              </a:rPr>
              <a:t>Photo Credit: Walmart/Flickr</a:t>
            </a:r>
            <a:endParaRPr lang="en-US" sz="800" i="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29376816"/>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t>Billionaires Betting Big on Renewables</a:t>
            </a:r>
            <a:endParaRPr lang="en-US" sz="3600" dirty="0"/>
          </a:p>
        </p:txBody>
      </p:sp>
      <p:pic>
        <p:nvPicPr>
          <p:cNvPr id="4" name="Content Placeholder 3"/>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5029200" y="2057400"/>
            <a:ext cx="3811959" cy="2972013"/>
          </a:xfrm>
        </p:spPr>
      </p:pic>
      <p:sp>
        <p:nvSpPr>
          <p:cNvPr id="6" name="Line 6"/>
          <p:cNvSpPr>
            <a:spLocks noChangeShapeType="1"/>
          </p:cNvSpPr>
          <p:nvPr/>
        </p:nvSpPr>
        <p:spPr bwMode="auto">
          <a:xfrm>
            <a:off x="594360" y="1216152"/>
            <a:ext cx="854964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7" name="TextBox 6"/>
          <p:cNvSpPr txBox="1"/>
          <p:nvPr/>
        </p:nvSpPr>
        <p:spPr>
          <a:xfrm>
            <a:off x="6705601" y="6553200"/>
            <a:ext cx="2317750" cy="215444"/>
          </a:xfrm>
          <a:prstGeom prst="rect">
            <a:avLst/>
          </a:prstGeom>
          <a:noFill/>
        </p:spPr>
        <p:txBody>
          <a:bodyPr wrap="square" rtlCol="0">
            <a:spAutoFit/>
          </a:bodyPr>
          <a:lstStyle/>
          <a:p>
            <a:pPr algn="r"/>
            <a:r>
              <a:rPr lang="en-US" sz="800" i="1" dirty="0" smtClean="0">
                <a:solidFill>
                  <a:schemeClr val="bg1"/>
                </a:solidFill>
                <a:latin typeface="Arial" panose="020B0604020202020204" pitchFamily="34" charset="0"/>
                <a:cs typeface="Arial" panose="020B0604020202020204" pitchFamily="34" charset="0"/>
              </a:rPr>
              <a:t>Photo Credit: Todd Spink</a:t>
            </a:r>
            <a:endParaRPr lang="en-US" sz="800" i="1" dirty="0">
              <a:solidFill>
                <a:schemeClr val="bg1"/>
              </a:solidFill>
              <a:latin typeface="Arial" panose="020B0604020202020204" pitchFamily="34" charset="0"/>
              <a:cs typeface="Arial" panose="020B0604020202020204" pitchFamily="34" charset="0"/>
            </a:endParaRPr>
          </a:p>
        </p:txBody>
      </p:sp>
      <p:sp>
        <p:nvSpPr>
          <p:cNvPr id="8" name="Content Placeholder 4"/>
          <p:cNvSpPr>
            <a:spLocks noGrp="1"/>
          </p:cNvSpPr>
          <p:nvPr>
            <p:ph sz="half" idx="2"/>
          </p:nvPr>
        </p:nvSpPr>
        <p:spPr>
          <a:xfrm>
            <a:off x="594360" y="1447800"/>
            <a:ext cx="4815840" cy="5105400"/>
          </a:xfrm>
        </p:spPr>
        <p:txBody>
          <a:bodyPr>
            <a:normAutofit fontScale="92500" lnSpcReduction="10000"/>
          </a:bodyPr>
          <a:lstStyle/>
          <a:p>
            <a:r>
              <a:rPr lang="en-US" dirty="0" smtClean="0"/>
              <a:t>Warren Buffett</a:t>
            </a:r>
          </a:p>
          <a:p>
            <a:pPr lvl="1"/>
            <a:r>
              <a:rPr lang="en-US" dirty="0" smtClean="0"/>
              <a:t>$15 billion invested in solar and wind by early 2014</a:t>
            </a:r>
          </a:p>
          <a:p>
            <a:pPr lvl="1"/>
            <a:r>
              <a:rPr lang="en-US" i="1" dirty="0" smtClean="0"/>
              <a:t>“There’s another $15 billion ready to go.”</a:t>
            </a:r>
            <a:endParaRPr lang="en-US" i="1" dirty="0"/>
          </a:p>
          <a:p>
            <a:r>
              <a:rPr lang="en-US" dirty="0"/>
              <a:t>Ted Turner</a:t>
            </a:r>
          </a:p>
          <a:p>
            <a:pPr lvl="1"/>
            <a:r>
              <a:rPr lang="en-US" dirty="0" smtClean="0"/>
              <a:t>With utility </a:t>
            </a:r>
            <a:r>
              <a:rPr lang="en-US" dirty="0"/>
              <a:t>Southern </a:t>
            </a:r>
            <a:r>
              <a:rPr lang="en-US" dirty="0" smtClean="0"/>
              <a:t>Power, acquired </a:t>
            </a:r>
            <a:r>
              <a:rPr lang="en-US" dirty="0"/>
              <a:t>7 solar PV farms totaling ~300 </a:t>
            </a:r>
            <a:r>
              <a:rPr lang="en-US" dirty="0" smtClean="0"/>
              <a:t>MW</a:t>
            </a:r>
            <a:endParaRPr lang="en-US" dirty="0"/>
          </a:p>
          <a:p>
            <a:r>
              <a:rPr lang="en-US" dirty="0" smtClean="0"/>
              <a:t>Philip Anschutz</a:t>
            </a:r>
          </a:p>
          <a:p>
            <a:pPr lvl="1"/>
            <a:r>
              <a:rPr lang="en-US" dirty="0" smtClean="0"/>
              <a:t>Will soon have a massive 3,000 MW wind farm under construction in Wyoming to supply CA, NV, AZ </a:t>
            </a:r>
          </a:p>
        </p:txBody>
      </p:sp>
    </p:spTree>
    <p:extLst>
      <p:ext uri="{BB962C8B-B14F-4D97-AF65-F5344CB8AC3E}">
        <p14:creationId xmlns:p14="http://schemas.microsoft.com/office/powerpoint/2010/main" val="3489632484"/>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New Energy Economy</a:t>
            </a:r>
            <a:endParaRPr lang="en-US" dirty="0"/>
          </a:p>
        </p:txBody>
      </p:sp>
      <p:sp>
        <p:nvSpPr>
          <p:cNvPr id="3" name="Content Placeholder 2"/>
          <p:cNvSpPr>
            <a:spLocks noGrp="1"/>
          </p:cNvSpPr>
          <p:nvPr>
            <p:ph idx="1"/>
          </p:nvPr>
        </p:nvSpPr>
        <p:spPr>
          <a:xfrm>
            <a:off x="152401" y="1600200"/>
            <a:ext cx="4078184" cy="4525963"/>
          </a:xfrm>
        </p:spPr>
        <p:txBody>
          <a:bodyPr>
            <a:noAutofit/>
          </a:bodyPr>
          <a:lstStyle/>
          <a:p>
            <a:r>
              <a:rPr lang="en-US" sz="3000" dirty="0"/>
              <a:t>Each country can take advantage of its </a:t>
            </a:r>
            <a:r>
              <a:rPr lang="en-US" sz="3000" dirty="0" smtClean="0"/>
              <a:t>unique mix of renewable resources</a:t>
            </a:r>
          </a:p>
          <a:p>
            <a:r>
              <a:rPr lang="en-US" sz="3000" dirty="0" smtClean="0"/>
              <a:t>Developing countries may bypass the electric grid and jump straight to distributed solar</a:t>
            </a:r>
          </a:p>
        </p:txBody>
      </p:sp>
      <p:sp>
        <p:nvSpPr>
          <p:cNvPr id="4" name="Line 6"/>
          <p:cNvSpPr>
            <a:spLocks noChangeShapeType="1"/>
          </p:cNvSpPr>
          <p:nvPr/>
        </p:nvSpPr>
        <p:spPr bwMode="auto">
          <a:xfrm>
            <a:off x="594360" y="1216152"/>
            <a:ext cx="854964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8" name="TextBox 7"/>
          <p:cNvSpPr txBox="1"/>
          <p:nvPr/>
        </p:nvSpPr>
        <p:spPr>
          <a:xfrm>
            <a:off x="7162800" y="6536552"/>
            <a:ext cx="2278912" cy="246221"/>
          </a:xfrm>
          <a:prstGeom prst="rect">
            <a:avLst/>
          </a:prstGeom>
          <a:noFill/>
        </p:spPr>
        <p:txBody>
          <a:bodyPr wrap="square" rtlCol="0">
            <a:spAutoFit/>
          </a:bodyPr>
          <a:lstStyle/>
          <a:p>
            <a:r>
              <a:rPr lang="en-US" sz="1000" i="1" dirty="0" smtClean="0">
                <a:solidFill>
                  <a:schemeClr val="bg1"/>
                </a:solidFill>
                <a:latin typeface="Arial" panose="020B0604020202020204" pitchFamily="34" charset="0"/>
                <a:cs typeface="Arial" panose="020B0604020202020204" pitchFamily="34" charset="0"/>
              </a:rPr>
              <a:t>Photo Credit: Flickr/SELF</a:t>
            </a:r>
            <a:endParaRPr lang="en-US" sz="1000" i="1" dirty="0">
              <a:solidFill>
                <a:schemeClr val="bg1"/>
              </a:solidFill>
              <a:latin typeface="Arial" panose="020B0604020202020204" pitchFamily="34" charset="0"/>
              <a:cs typeface="Arial" panose="020B0604020202020204" pitchFamily="34" charset="0"/>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29200" y="1600200"/>
            <a:ext cx="3498820" cy="2350770"/>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29200" y="3862089"/>
            <a:ext cx="3498820" cy="2121159"/>
          </a:xfrm>
          <a:prstGeom prst="rect">
            <a:avLst/>
          </a:prstGeom>
        </p:spPr>
      </p:pic>
    </p:spTree>
    <p:extLst>
      <p:ext uri="{BB962C8B-B14F-4D97-AF65-F5344CB8AC3E}">
        <p14:creationId xmlns:p14="http://schemas.microsoft.com/office/powerpoint/2010/main" val="858844460"/>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Future of Energy</a:t>
            </a:r>
            <a:endParaRPr lang="en-US" dirty="0"/>
          </a:p>
        </p:txBody>
      </p:sp>
      <p:sp>
        <p:nvSpPr>
          <p:cNvPr id="3" name="Content Placeholder 2"/>
          <p:cNvSpPr>
            <a:spLocks noGrp="1"/>
          </p:cNvSpPr>
          <p:nvPr>
            <p:ph idx="1"/>
          </p:nvPr>
        </p:nvSpPr>
        <p:spPr>
          <a:xfrm>
            <a:off x="457200" y="1600200"/>
            <a:ext cx="4084143" cy="4525963"/>
          </a:xfrm>
        </p:spPr>
        <p:txBody>
          <a:bodyPr>
            <a:normAutofit/>
          </a:bodyPr>
          <a:lstStyle/>
          <a:p>
            <a:r>
              <a:rPr lang="en-US" dirty="0" smtClean="0"/>
              <a:t>Unlike fossil fuels, energy from the wind and the sun</a:t>
            </a:r>
          </a:p>
          <a:p>
            <a:pPr lvl="1"/>
            <a:r>
              <a:rPr lang="en-US" dirty="0"/>
              <a:t>i</a:t>
            </a:r>
            <a:r>
              <a:rPr lang="en-US" dirty="0" smtClean="0"/>
              <a:t>s clean</a:t>
            </a:r>
          </a:p>
          <a:p>
            <a:pPr lvl="1"/>
            <a:r>
              <a:rPr lang="en-US" dirty="0"/>
              <a:t>i</a:t>
            </a:r>
            <a:r>
              <a:rPr lang="en-US" dirty="0" smtClean="0"/>
              <a:t>s inexhaustible</a:t>
            </a:r>
          </a:p>
          <a:p>
            <a:pPr lvl="1"/>
            <a:r>
              <a:rPr lang="en-US" dirty="0"/>
              <a:t>t</a:t>
            </a:r>
            <a:r>
              <a:rPr lang="en-US" dirty="0" smtClean="0"/>
              <a:t>he costs are falling fast</a:t>
            </a:r>
            <a:endParaRPr lang="en-US" dirty="0"/>
          </a:p>
          <a:p>
            <a:pPr lvl="1"/>
            <a:r>
              <a:rPr lang="en-US" dirty="0" smtClean="0"/>
              <a:t>the fuel is free</a:t>
            </a:r>
          </a:p>
          <a:p>
            <a:pPr lvl="1"/>
            <a:endParaRPr lang="en-US" dirty="0" smtClean="0"/>
          </a:p>
          <a:p>
            <a:pPr lvl="1"/>
            <a:endParaRPr lang="en-US" dirty="0" smtClean="0"/>
          </a:p>
        </p:txBody>
      </p:sp>
      <p:sp>
        <p:nvSpPr>
          <p:cNvPr id="4" name="Line 6"/>
          <p:cNvSpPr>
            <a:spLocks noChangeShapeType="1"/>
          </p:cNvSpPr>
          <p:nvPr/>
        </p:nvSpPr>
        <p:spPr bwMode="auto">
          <a:xfrm>
            <a:off x="594360" y="1216152"/>
            <a:ext cx="854964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l="-3266"/>
          <a:stretch/>
        </p:blipFill>
        <p:spPr>
          <a:xfrm>
            <a:off x="4495800" y="1600198"/>
            <a:ext cx="4342410" cy="3554597"/>
          </a:xfrm>
          <a:prstGeom prst="rect">
            <a:avLst/>
          </a:prstGeom>
        </p:spPr>
      </p:pic>
      <p:sp>
        <p:nvSpPr>
          <p:cNvPr id="8" name="TextBox 7"/>
          <p:cNvSpPr txBox="1"/>
          <p:nvPr/>
        </p:nvSpPr>
        <p:spPr>
          <a:xfrm>
            <a:off x="7010400" y="6457890"/>
            <a:ext cx="2278912" cy="400110"/>
          </a:xfrm>
          <a:prstGeom prst="rect">
            <a:avLst/>
          </a:prstGeom>
          <a:noFill/>
        </p:spPr>
        <p:txBody>
          <a:bodyPr wrap="square" rtlCol="0">
            <a:spAutoFit/>
          </a:bodyPr>
          <a:lstStyle/>
          <a:p>
            <a:r>
              <a:rPr lang="en-US" sz="1000" i="1" dirty="0" smtClean="0">
                <a:solidFill>
                  <a:schemeClr val="bg1"/>
                </a:solidFill>
                <a:latin typeface="Arial" panose="020B0604020202020204" pitchFamily="34" charset="0"/>
                <a:cs typeface="Arial" panose="020B0604020202020204" pitchFamily="34" charset="0"/>
              </a:rPr>
              <a:t>Photo Credit: </a:t>
            </a:r>
            <a:r>
              <a:rPr lang="en-US" sz="1000" i="1" dirty="0" err="1" smtClean="0">
                <a:solidFill>
                  <a:schemeClr val="bg1"/>
                </a:solidFill>
                <a:latin typeface="Arial" panose="020B0604020202020204" pitchFamily="34" charset="0"/>
                <a:cs typeface="Arial" panose="020B0604020202020204" pitchFamily="34" charset="0"/>
              </a:rPr>
              <a:t>MrRenewables</a:t>
            </a:r>
            <a:r>
              <a:rPr lang="en-US" sz="1000" i="1" dirty="0" smtClean="0">
                <a:solidFill>
                  <a:schemeClr val="bg1"/>
                </a:solidFill>
                <a:latin typeface="Arial" panose="020B0604020202020204" pitchFamily="34" charset="0"/>
                <a:cs typeface="Arial" panose="020B0604020202020204" pitchFamily="34" charset="0"/>
              </a:rPr>
              <a:t> via. Wikimedia Commons</a:t>
            </a:r>
            <a:endParaRPr lang="en-US" sz="1000" i="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96839320"/>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Energy Independence</a:t>
            </a:r>
            <a:endParaRPr lang="en-US" dirty="0"/>
          </a:p>
        </p:txBody>
      </p:sp>
      <p:sp>
        <p:nvSpPr>
          <p:cNvPr id="3" name="Content Placeholder 2"/>
          <p:cNvSpPr>
            <a:spLocks noGrp="1"/>
          </p:cNvSpPr>
          <p:nvPr>
            <p:ph idx="1"/>
          </p:nvPr>
        </p:nvSpPr>
        <p:spPr>
          <a:xfrm>
            <a:off x="457200" y="1371600"/>
            <a:ext cx="8229600" cy="4754563"/>
          </a:xfrm>
        </p:spPr>
        <p:txBody>
          <a:bodyPr>
            <a:normAutofit fontScale="92500" lnSpcReduction="10000"/>
          </a:bodyPr>
          <a:lstStyle/>
          <a:p>
            <a:r>
              <a:rPr lang="en-US" sz="3500" dirty="0" smtClean="0">
                <a:cs typeface="Arial" panose="020B0604020202020204" pitchFamily="34" charset="0"/>
              </a:rPr>
              <a:t>Rooftop </a:t>
            </a:r>
            <a:r>
              <a:rPr lang="en-US" sz="3500" dirty="0">
                <a:cs typeface="Arial" panose="020B0604020202020204" pitchFamily="34" charset="0"/>
              </a:rPr>
              <a:t>solar panels </a:t>
            </a:r>
            <a:r>
              <a:rPr lang="en-US" sz="3500" dirty="0" smtClean="0">
                <a:cs typeface="Arial" panose="020B0604020202020204" pitchFamily="34" charset="0"/>
              </a:rPr>
              <a:t>power </a:t>
            </a:r>
            <a:r>
              <a:rPr lang="en-US" sz="3500" dirty="0">
                <a:cs typeface="Arial" panose="020B0604020202020204" pitchFamily="34" charset="0"/>
              </a:rPr>
              <a:t>homes and recharge car </a:t>
            </a:r>
            <a:r>
              <a:rPr lang="en-US" sz="3500" dirty="0" smtClean="0">
                <a:cs typeface="Arial" panose="020B0604020202020204" pitchFamily="34" charset="0"/>
              </a:rPr>
              <a:t>batteries, delivering a </a:t>
            </a:r>
            <a:r>
              <a:rPr lang="en-US" sz="3500" dirty="0">
                <a:cs typeface="Arial" panose="020B0604020202020204" pitchFamily="34" charset="0"/>
              </a:rPr>
              <a:t>degree of personal energy independence not known for </a:t>
            </a:r>
            <a:r>
              <a:rPr lang="en-US" sz="3500" dirty="0" smtClean="0">
                <a:cs typeface="Arial" panose="020B0604020202020204" pitchFamily="34" charset="0"/>
              </a:rPr>
              <a:t>generations</a:t>
            </a:r>
          </a:p>
          <a:p>
            <a:r>
              <a:rPr lang="en-US" sz="3500" dirty="0">
                <a:cs typeface="Arial" panose="020B0604020202020204" pitchFamily="34" charset="0"/>
              </a:rPr>
              <a:t>The old energy economy was tightly controlled by those who held fossil fuel </a:t>
            </a:r>
            <a:r>
              <a:rPr lang="en-US" sz="3500" dirty="0" smtClean="0">
                <a:cs typeface="Arial" panose="020B0604020202020204" pitchFamily="34" charset="0"/>
              </a:rPr>
              <a:t>deposits; the </a:t>
            </a:r>
            <a:r>
              <a:rPr lang="en-US" sz="3500" dirty="0">
                <a:cs typeface="Arial" panose="020B0604020202020204" pitchFamily="34" charset="0"/>
              </a:rPr>
              <a:t>new energy economy is much more </a:t>
            </a:r>
            <a:r>
              <a:rPr lang="en-US" sz="3500" dirty="0" smtClean="0">
                <a:cs typeface="Arial" panose="020B0604020202020204" pitchFamily="34" charset="0"/>
              </a:rPr>
              <a:t>democratic</a:t>
            </a:r>
          </a:p>
          <a:p>
            <a:r>
              <a:rPr lang="en-US" sz="3500" dirty="0" smtClean="0"/>
              <a:t>Results we can live with: </a:t>
            </a:r>
            <a:r>
              <a:rPr lang="en-US" sz="3500" dirty="0"/>
              <a:t>Cleaner </a:t>
            </a:r>
            <a:r>
              <a:rPr lang="en-US" sz="3500" dirty="0" smtClean="0"/>
              <a:t>air, </a:t>
            </a:r>
            <a:r>
              <a:rPr lang="en-US" sz="3500" dirty="0"/>
              <a:t>cleaner </a:t>
            </a:r>
            <a:r>
              <a:rPr lang="en-US" sz="3500" dirty="0" smtClean="0"/>
              <a:t>water, </a:t>
            </a:r>
            <a:r>
              <a:rPr lang="en-US" sz="3500" dirty="0"/>
              <a:t>and a more stable climate</a:t>
            </a:r>
          </a:p>
          <a:p>
            <a:endParaRPr lang="en-US" dirty="0">
              <a:cs typeface="Arial" panose="020B0604020202020204" pitchFamily="34" charset="0"/>
            </a:endParaRPr>
          </a:p>
          <a:p>
            <a:endParaRPr lang="en-US" dirty="0" smtClean="0"/>
          </a:p>
          <a:p>
            <a:pPr marL="0" indent="0">
              <a:buNone/>
            </a:pPr>
            <a:endParaRPr lang="en-US" dirty="0" smtClean="0"/>
          </a:p>
        </p:txBody>
      </p:sp>
      <p:sp>
        <p:nvSpPr>
          <p:cNvPr id="4" name="Line 6"/>
          <p:cNvSpPr>
            <a:spLocks noChangeShapeType="1"/>
          </p:cNvSpPr>
          <p:nvPr/>
        </p:nvSpPr>
        <p:spPr bwMode="auto">
          <a:xfrm>
            <a:off x="594360" y="1216152"/>
            <a:ext cx="854964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Tree>
    <p:extLst>
      <p:ext uri="{BB962C8B-B14F-4D97-AF65-F5344CB8AC3E}">
        <p14:creationId xmlns:p14="http://schemas.microsoft.com/office/powerpoint/2010/main" val="2947062161"/>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327648"/>
            <a:ext cx="9144000" cy="530352"/>
          </a:xfrm>
          <a:prstGeom prst="rect">
            <a:avLst/>
          </a:prstGeom>
        </p:spPr>
      </p:pic>
      <p:sp>
        <p:nvSpPr>
          <p:cNvPr id="2" name="Title 1"/>
          <p:cNvSpPr>
            <a:spLocks noGrp="1"/>
          </p:cNvSpPr>
          <p:nvPr>
            <p:ph type="title"/>
          </p:nvPr>
        </p:nvSpPr>
        <p:spPr/>
        <p:txBody>
          <a:bodyPr>
            <a:normAutofit/>
          </a:bodyPr>
          <a:lstStyle/>
          <a:p>
            <a:r>
              <a:rPr lang="en-US" dirty="0"/>
              <a:t>Our Clean Energy Future</a:t>
            </a:r>
          </a:p>
        </p:txBody>
      </p:sp>
      <p:sp>
        <p:nvSpPr>
          <p:cNvPr id="4" name="Line 6"/>
          <p:cNvSpPr>
            <a:spLocks noChangeShapeType="1"/>
          </p:cNvSpPr>
          <p:nvPr/>
        </p:nvSpPr>
        <p:spPr bwMode="auto">
          <a:xfrm>
            <a:off x="594360" y="1219200"/>
            <a:ext cx="854964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554736"/>
          </a:xfrm>
          <a:prstGeom prst="rect">
            <a:avLst/>
          </a:prstGeom>
        </p:spPr>
      </p:pic>
      <p:sp>
        <p:nvSpPr>
          <p:cNvPr id="12" name="TextBox 11"/>
          <p:cNvSpPr txBox="1"/>
          <p:nvPr/>
        </p:nvSpPr>
        <p:spPr>
          <a:xfrm>
            <a:off x="691045" y="1524000"/>
            <a:ext cx="7787640" cy="3416320"/>
          </a:xfrm>
          <a:prstGeom prst="rect">
            <a:avLst/>
          </a:prstGeom>
          <a:noFill/>
          <a:ln>
            <a:noFill/>
          </a:ln>
        </p:spPr>
        <p:txBody>
          <a:bodyPr wrap="square" rtlCol="0">
            <a:spAutoFit/>
          </a:bodyPr>
          <a:lstStyle/>
          <a:p>
            <a:pPr>
              <a:lnSpc>
                <a:spcPct val="150000"/>
              </a:lnSpc>
            </a:pPr>
            <a:r>
              <a:rPr lang="en-US" sz="2400" i="1" dirty="0" smtClean="0">
                <a:latin typeface="Arial" panose="020B0604020202020204" pitchFamily="34" charset="0"/>
                <a:cs typeface="Arial" panose="020B0604020202020204" pitchFamily="34" charset="0"/>
              </a:rPr>
              <a:t>The energy transition will change not only how we view the world but also how we view ourselves. Coal plant smokestacks that dirty the air and alter the climate will be replaced by solar panels on our rooftops and wind turbines turning gracefully in the distance. </a:t>
            </a:r>
          </a:p>
          <a:p>
            <a:pPr>
              <a:lnSpc>
                <a:spcPct val="150000"/>
              </a:lnSpc>
            </a:pPr>
            <a:r>
              <a:rPr lang="en-US" sz="2400" i="1" dirty="0" smtClean="0">
                <a:latin typeface="Arial" panose="020B0604020202020204" pitchFamily="34" charset="0"/>
                <a:cs typeface="Arial" panose="020B0604020202020204" pitchFamily="34" charset="0"/>
              </a:rPr>
              <a:t>Welcome to the clean energy era.</a:t>
            </a:r>
            <a:endParaRPr lang="en-US" sz="2400" i="1" dirty="0">
              <a:latin typeface="Arial" panose="020B0604020202020204" pitchFamily="34" charset="0"/>
              <a:cs typeface="Arial" panose="020B0604020202020204" pitchFamily="34" charset="0"/>
            </a:endParaRPr>
          </a:p>
        </p:txBody>
      </p:sp>
      <p:sp>
        <p:nvSpPr>
          <p:cNvPr id="13" name="TextBox 12"/>
          <p:cNvSpPr txBox="1"/>
          <p:nvPr/>
        </p:nvSpPr>
        <p:spPr>
          <a:xfrm>
            <a:off x="4584865" y="5269780"/>
            <a:ext cx="4254335" cy="400110"/>
          </a:xfrm>
          <a:prstGeom prst="rect">
            <a:avLst/>
          </a:prstGeom>
          <a:noFill/>
        </p:spPr>
        <p:txBody>
          <a:bodyPr wrap="square" rtlCol="0">
            <a:spAutoFit/>
          </a:bodyPr>
          <a:lstStyle/>
          <a:p>
            <a:r>
              <a:rPr lang="en-US" sz="2000" i="1" dirty="0" smtClean="0">
                <a:latin typeface="Arial" panose="020B0604020202020204" pitchFamily="34" charset="0"/>
                <a:cs typeface="Arial" panose="020B0604020202020204" pitchFamily="34" charset="0"/>
              </a:rPr>
              <a:t>– </a:t>
            </a:r>
            <a:r>
              <a:rPr lang="en-US" sz="2000" dirty="0" smtClean="0">
                <a:latin typeface="Arial" panose="020B0604020202020204" pitchFamily="34" charset="0"/>
                <a:cs typeface="Arial" panose="020B0604020202020204" pitchFamily="34" charset="0"/>
              </a:rPr>
              <a:t>Chapter 9,</a:t>
            </a:r>
            <a:r>
              <a:rPr lang="en-US" sz="2000" i="1" dirty="0" smtClean="0">
                <a:latin typeface="Arial" panose="020B0604020202020204" pitchFamily="34" charset="0"/>
                <a:cs typeface="Arial" panose="020B0604020202020204" pitchFamily="34" charset="0"/>
              </a:rPr>
              <a:t> The Great Transition</a:t>
            </a:r>
          </a:p>
        </p:txBody>
      </p:sp>
      <p:pic>
        <p:nvPicPr>
          <p:cNvPr id="8"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04800" y="5556766"/>
            <a:ext cx="1694950" cy="530352"/>
          </a:xfrm>
          <a:prstGeom prst="rect">
            <a:avLst/>
          </a:prstGeom>
          <a:solidFill>
            <a:schemeClr val="bg1"/>
          </a:solidFill>
          <a:ln>
            <a:noFill/>
          </a:ln>
          <a:extLst/>
        </p:spPr>
      </p:pic>
    </p:spTree>
    <p:extLst>
      <p:ext uri="{BB962C8B-B14F-4D97-AF65-F5344CB8AC3E}">
        <p14:creationId xmlns:p14="http://schemas.microsoft.com/office/powerpoint/2010/main" val="2975724939"/>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93506" y="5241471"/>
            <a:ext cx="2719387" cy="85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1"/>
          <p:cNvSpPr txBox="1">
            <a:spLocks/>
          </p:cNvSpPr>
          <p:nvPr/>
        </p:nvSpPr>
        <p:spPr>
          <a:xfrm>
            <a:off x="533400" y="0"/>
            <a:ext cx="8000999" cy="1470025"/>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Arial" panose="020B0604020202020204" pitchFamily="34" charset="0"/>
                <a:ea typeface="+mj-ea"/>
                <a:cs typeface="+mj-cs"/>
              </a:defRPr>
            </a:lvl1pPr>
          </a:lstStyle>
          <a:p>
            <a:r>
              <a:rPr lang="en-US" sz="3600" i="1" dirty="0" smtClean="0">
                <a:ea typeface="Tahoma" pitchFamily="34" charset="0"/>
                <a:cs typeface="Arial" panose="020B0604020202020204" pitchFamily="34" charset="0"/>
              </a:rPr>
              <a:t>To learn more about the energy transition…</a:t>
            </a:r>
            <a:endParaRPr lang="en-US" sz="2800" i="1" dirty="0">
              <a:ea typeface="Tahoma" pitchFamily="34" charset="0"/>
              <a:cs typeface="Arial" panose="020B0604020202020204" pitchFamily="34" charset="0"/>
            </a:endParaRPr>
          </a:p>
        </p:txBody>
      </p:sp>
      <p:sp>
        <p:nvSpPr>
          <p:cNvPr id="8" name="Subtitle 2"/>
          <p:cNvSpPr txBox="1">
            <a:spLocks/>
          </p:cNvSpPr>
          <p:nvPr/>
        </p:nvSpPr>
        <p:spPr>
          <a:xfrm>
            <a:off x="4724400" y="1600199"/>
            <a:ext cx="3657600" cy="3429001"/>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Arial" panose="020B0604020202020204" pitchFamily="34" charset="0"/>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Arial" panose="020B0604020202020204" pitchFamily="34" charset="0"/>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Arial" panose="020B0604020202020204" pitchFamily="34" charset="0"/>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Arial" panose="020B0604020202020204" pitchFamily="34" charset="0"/>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Arial" panose="020B0604020202020204" pitchFamily="34" charset="0"/>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r>
              <a:rPr lang="en-US" sz="2000" i="1" dirty="0" smtClean="0">
                <a:solidFill>
                  <a:schemeClr val="tx1"/>
                </a:solidFill>
                <a:ea typeface="Tahoma" pitchFamily="34" charset="0"/>
                <a:cs typeface="Arial" panose="020B0604020202020204" pitchFamily="34" charset="0"/>
              </a:rPr>
              <a:t>read</a:t>
            </a:r>
            <a:r>
              <a:rPr lang="en-US" sz="2000" dirty="0" smtClean="0">
                <a:solidFill>
                  <a:schemeClr val="tx1"/>
                </a:solidFill>
                <a:ea typeface="Tahoma" pitchFamily="34" charset="0"/>
                <a:cs typeface="Arial" panose="020B0604020202020204" pitchFamily="34" charset="0"/>
              </a:rPr>
              <a:t> </a:t>
            </a:r>
            <a:r>
              <a:rPr lang="en-US" sz="2000" b="1" dirty="0" smtClean="0">
                <a:solidFill>
                  <a:schemeClr val="tx1"/>
                </a:solidFill>
                <a:ea typeface="Tahoma" pitchFamily="34" charset="0"/>
                <a:cs typeface="Arial" panose="020B0604020202020204" pitchFamily="34" charset="0"/>
              </a:rPr>
              <a:t>The Great Transition: Shifting from Fossil Fuels to Solar and Wind Energy </a:t>
            </a:r>
          </a:p>
          <a:p>
            <a:r>
              <a:rPr lang="en-US" sz="2000" dirty="0" smtClean="0">
                <a:solidFill>
                  <a:schemeClr val="tx1"/>
                </a:solidFill>
                <a:ea typeface="Tahoma" pitchFamily="34" charset="0"/>
                <a:cs typeface="Arial" panose="020B0604020202020204" pitchFamily="34" charset="0"/>
              </a:rPr>
              <a:t>by Lester R. Brown</a:t>
            </a:r>
          </a:p>
          <a:p>
            <a:r>
              <a:rPr lang="en-US" sz="2000" dirty="0" smtClean="0">
                <a:solidFill>
                  <a:schemeClr val="tx1"/>
                </a:solidFill>
                <a:ea typeface="Tahoma" pitchFamily="34" charset="0"/>
                <a:cs typeface="Arial" panose="020B0604020202020204" pitchFamily="34" charset="0"/>
              </a:rPr>
              <a:t>with Janet Larsen, J. Matthew Roney, and Emily E. Adams.</a:t>
            </a:r>
          </a:p>
          <a:p>
            <a:endParaRPr lang="en-US" sz="2000" dirty="0" smtClean="0">
              <a:solidFill>
                <a:schemeClr val="tx1"/>
              </a:solidFill>
              <a:ea typeface="Tahoma" pitchFamily="34" charset="0"/>
              <a:cs typeface="Arial" panose="020B0604020202020204" pitchFamily="34" charset="0"/>
            </a:endParaRPr>
          </a:p>
          <a:p>
            <a:r>
              <a:rPr lang="en-US" sz="2000" i="1" dirty="0" smtClean="0">
                <a:solidFill>
                  <a:schemeClr val="tx1"/>
                </a:solidFill>
                <a:ea typeface="Tahoma" pitchFamily="34" charset="0"/>
                <a:cs typeface="Arial" panose="020B0604020202020204" pitchFamily="34" charset="0"/>
              </a:rPr>
              <a:t>The book and supporting </a:t>
            </a:r>
          </a:p>
          <a:p>
            <a:r>
              <a:rPr lang="en-US" sz="2000" i="1" smtClean="0">
                <a:solidFill>
                  <a:schemeClr val="tx1"/>
                </a:solidFill>
                <a:ea typeface="Tahoma" pitchFamily="34" charset="0"/>
                <a:cs typeface="Arial" panose="020B0604020202020204" pitchFamily="34" charset="0"/>
              </a:rPr>
              <a:t>data are </a:t>
            </a:r>
            <a:r>
              <a:rPr lang="en-US" sz="2000" i="1" dirty="0" smtClean="0">
                <a:solidFill>
                  <a:schemeClr val="tx1"/>
                </a:solidFill>
                <a:ea typeface="Tahoma" pitchFamily="34" charset="0"/>
                <a:cs typeface="Arial" panose="020B0604020202020204" pitchFamily="34" charset="0"/>
              </a:rPr>
              <a:t>available at </a:t>
            </a:r>
            <a:r>
              <a:rPr lang="en-US" sz="2000" dirty="0" smtClean="0">
                <a:solidFill>
                  <a:schemeClr val="tx1"/>
                </a:solidFill>
                <a:ea typeface="Tahoma" pitchFamily="34" charset="0"/>
                <a:cs typeface="Arial" panose="020B0604020202020204" pitchFamily="34" charset="0"/>
                <a:hlinkClick r:id="rId4"/>
              </a:rPr>
              <a:t>www.earth-policy.org</a:t>
            </a:r>
            <a:r>
              <a:rPr lang="en-US" sz="2000" dirty="0">
                <a:solidFill>
                  <a:schemeClr val="tx1"/>
                </a:solidFill>
                <a:ea typeface="Tahoma" pitchFamily="34" charset="0"/>
                <a:cs typeface="Arial" panose="020B0604020202020204" pitchFamily="34" charset="0"/>
              </a:rPr>
              <a:t> </a:t>
            </a:r>
          </a:p>
        </p:txBody>
      </p:sp>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4582" y="1600200"/>
            <a:ext cx="3164517" cy="4764098"/>
          </a:xfrm>
          <a:prstGeom prst="rect">
            <a:avLst/>
          </a:prstGeom>
          <a:effectLst>
            <a:outerShdw blurRad="50800" dist="63500" dir="2700000" algn="tl" rotWithShape="0">
              <a:prstClr val="black">
                <a:alpha val="40000"/>
              </a:prstClr>
            </a:outerShdw>
          </a:effectLst>
        </p:spPr>
      </p:pic>
    </p:spTree>
    <p:extLst>
      <p:ext uri="{BB962C8B-B14F-4D97-AF65-F5344CB8AC3E}">
        <p14:creationId xmlns:p14="http://schemas.microsoft.com/office/powerpoint/2010/main" val="287374787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Drivers</a:t>
            </a:r>
            <a:endParaRPr lang="en-US" dirty="0"/>
          </a:p>
        </p:txBody>
      </p:sp>
      <p:sp>
        <p:nvSpPr>
          <p:cNvPr id="3" name="Content Placeholder 2"/>
          <p:cNvSpPr>
            <a:spLocks noGrp="1"/>
          </p:cNvSpPr>
          <p:nvPr>
            <p:ph idx="1"/>
          </p:nvPr>
        </p:nvSpPr>
        <p:spPr/>
        <p:txBody>
          <a:bodyPr>
            <a:normAutofit/>
          </a:bodyPr>
          <a:lstStyle/>
          <a:p>
            <a:r>
              <a:rPr lang="en-US" b="1" dirty="0" smtClean="0"/>
              <a:t>Economic:</a:t>
            </a:r>
            <a:r>
              <a:rPr lang="en-US" dirty="0" smtClean="0"/>
              <a:t> Cost of renewables falling</a:t>
            </a:r>
          </a:p>
          <a:p>
            <a:r>
              <a:rPr lang="en-US" b="1" dirty="0" smtClean="0"/>
              <a:t>Technological:</a:t>
            </a:r>
            <a:r>
              <a:rPr lang="en-US" dirty="0" smtClean="0"/>
              <a:t> Advances in PV, </a:t>
            </a:r>
            <a:r>
              <a:rPr lang="en-US" dirty="0"/>
              <a:t>batteries</a:t>
            </a:r>
            <a:endParaRPr lang="en-US" dirty="0" smtClean="0"/>
          </a:p>
          <a:p>
            <a:r>
              <a:rPr lang="en-US" b="1" dirty="0" smtClean="0"/>
              <a:t>Social:</a:t>
            </a:r>
            <a:r>
              <a:rPr lang="en-US" dirty="0" smtClean="0"/>
              <a:t> Growing opposition to coal and nuclear power</a:t>
            </a:r>
          </a:p>
          <a:p>
            <a:r>
              <a:rPr lang="en-US" b="1" dirty="0" smtClean="0"/>
              <a:t>Geological:</a:t>
            </a:r>
            <a:r>
              <a:rPr lang="en-US" dirty="0" smtClean="0"/>
              <a:t> Remaining fossil fuels </a:t>
            </a:r>
            <a:r>
              <a:rPr lang="en-US" dirty="0"/>
              <a:t>harder to </a:t>
            </a:r>
            <a:r>
              <a:rPr lang="en-US" dirty="0" smtClean="0"/>
              <a:t>access and more costly</a:t>
            </a:r>
          </a:p>
          <a:p>
            <a:r>
              <a:rPr lang="en-US" b="1" dirty="0" smtClean="0"/>
              <a:t>Climatic:</a:t>
            </a:r>
            <a:r>
              <a:rPr lang="en-US" dirty="0" smtClean="0"/>
              <a:t> Carbon emissions destabilizing the climate, threatening civilization</a:t>
            </a:r>
            <a:endParaRPr lang="en-US" dirty="0"/>
          </a:p>
        </p:txBody>
      </p:sp>
      <p:sp>
        <p:nvSpPr>
          <p:cNvPr id="4" name="Line 6"/>
          <p:cNvSpPr>
            <a:spLocks noChangeShapeType="1"/>
          </p:cNvSpPr>
          <p:nvPr/>
        </p:nvSpPr>
        <p:spPr bwMode="auto">
          <a:xfrm>
            <a:off x="594360" y="1216152"/>
            <a:ext cx="854964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Tree>
    <p:extLst>
      <p:ext uri="{BB962C8B-B14F-4D97-AF65-F5344CB8AC3E}">
        <p14:creationId xmlns:p14="http://schemas.microsoft.com/office/powerpoint/2010/main" val="363848952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Climate Disruption</a:t>
            </a:r>
            <a:endParaRPr lang="en-US" dirty="0"/>
          </a:p>
        </p:txBody>
      </p:sp>
      <p:sp>
        <p:nvSpPr>
          <p:cNvPr id="3" name="Content Placeholder 2"/>
          <p:cNvSpPr>
            <a:spLocks noGrp="1"/>
          </p:cNvSpPr>
          <p:nvPr>
            <p:ph sz="half" idx="1"/>
          </p:nvPr>
        </p:nvSpPr>
        <p:spPr>
          <a:xfrm>
            <a:off x="457200" y="1600200"/>
            <a:ext cx="4191000" cy="4525963"/>
          </a:xfrm>
        </p:spPr>
        <p:txBody>
          <a:bodyPr>
            <a:normAutofit fontScale="92500" lnSpcReduction="10000"/>
          </a:bodyPr>
          <a:lstStyle/>
          <a:p>
            <a:r>
              <a:rPr lang="en-US" sz="3000" dirty="0"/>
              <a:t>F</a:t>
            </a:r>
            <a:r>
              <a:rPr lang="en-US" sz="3000" dirty="0" smtClean="0"/>
              <a:t>ossil fuel burning is </a:t>
            </a:r>
            <a:r>
              <a:rPr lang="en-US" sz="3000" dirty="0"/>
              <a:t>increasing </a:t>
            </a:r>
            <a:r>
              <a:rPr lang="en-US" sz="3000" dirty="0" smtClean="0"/>
              <a:t>carbon </a:t>
            </a:r>
            <a:r>
              <a:rPr lang="en-US" sz="3000" dirty="0"/>
              <a:t>dioxide (CO</a:t>
            </a:r>
            <a:r>
              <a:rPr lang="en-US" sz="3000" baseline="-25000" dirty="0"/>
              <a:t>2</a:t>
            </a:r>
            <a:r>
              <a:rPr lang="en-US" sz="3000" dirty="0"/>
              <a:t>) </a:t>
            </a:r>
            <a:r>
              <a:rPr lang="en-US" sz="3000" dirty="0" smtClean="0"/>
              <a:t>levels in the atmosphere, </a:t>
            </a:r>
            <a:r>
              <a:rPr lang="en-US" sz="3000" dirty="0"/>
              <a:t>raising </a:t>
            </a:r>
            <a:r>
              <a:rPr lang="en-US" sz="3000" dirty="0" smtClean="0"/>
              <a:t>the earth’s temperature</a:t>
            </a:r>
          </a:p>
          <a:p>
            <a:r>
              <a:rPr lang="en-US" sz="3000" dirty="0" smtClean="0"/>
              <a:t>Continued heavy fossil </a:t>
            </a:r>
            <a:r>
              <a:rPr lang="en-US" sz="3000" dirty="0"/>
              <a:t>fuel </a:t>
            </a:r>
            <a:r>
              <a:rPr lang="en-US" sz="3000" dirty="0" smtClean="0"/>
              <a:t>reliance could raise </a:t>
            </a:r>
            <a:r>
              <a:rPr lang="en-US" sz="3000" dirty="0"/>
              <a:t>the global </a:t>
            </a:r>
            <a:r>
              <a:rPr lang="en-US" sz="3000" dirty="0" smtClean="0"/>
              <a:t>temperature up </a:t>
            </a:r>
            <a:r>
              <a:rPr lang="en-US" sz="3000" dirty="0"/>
              <a:t>to 6</a:t>
            </a:r>
            <a:r>
              <a:rPr lang="en-US" sz="3000" dirty="0">
                <a:cs typeface="Arial" charset="0"/>
              </a:rPr>
              <a:t>°C</a:t>
            </a:r>
            <a:r>
              <a:rPr lang="en-US" sz="3000" dirty="0"/>
              <a:t> (nearly 11</a:t>
            </a:r>
            <a:r>
              <a:rPr lang="en-US" sz="3000" dirty="0">
                <a:cs typeface="Arial" charset="0"/>
              </a:rPr>
              <a:t>°F</a:t>
            </a:r>
            <a:r>
              <a:rPr lang="en-US" sz="3000" dirty="0"/>
              <a:t>) by </a:t>
            </a:r>
            <a:r>
              <a:rPr lang="en-US" sz="3000" dirty="0" smtClean="0"/>
              <a:t>2100</a:t>
            </a:r>
            <a:endParaRPr lang="en-US" sz="3000" dirty="0"/>
          </a:p>
          <a:p>
            <a:endParaRPr lang="en-US" dirty="0"/>
          </a:p>
        </p:txBody>
      </p:sp>
      <p:graphicFrame>
        <p:nvGraphicFramePr>
          <p:cNvPr id="5" name="Content Placeholder 4"/>
          <p:cNvGraphicFramePr>
            <a:graphicFrameLocks noGrp="1"/>
          </p:cNvGraphicFramePr>
          <p:nvPr>
            <p:ph sz="half" idx="2"/>
            <p:extLst>
              <p:ext uri="{D42A27DB-BD31-4B8C-83A1-F6EECF244321}">
                <p14:modId xmlns:p14="http://schemas.microsoft.com/office/powerpoint/2010/main" val="172435619"/>
              </p:ext>
            </p:extLst>
          </p:nvPr>
        </p:nvGraphicFramePr>
        <p:xfrm>
          <a:off x="4572000" y="1905000"/>
          <a:ext cx="4142232" cy="3493008"/>
        </p:xfrm>
        <a:graphic>
          <a:graphicData uri="http://schemas.openxmlformats.org/drawingml/2006/chart">
            <c:chart xmlns:c="http://schemas.openxmlformats.org/drawingml/2006/chart" xmlns:r="http://schemas.openxmlformats.org/officeDocument/2006/relationships" r:id="rId3"/>
          </a:graphicData>
        </a:graphic>
      </p:graphicFrame>
      <p:sp>
        <p:nvSpPr>
          <p:cNvPr id="6" name="Line 6"/>
          <p:cNvSpPr>
            <a:spLocks noChangeShapeType="1"/>
          </p:cNvSpPr>
          <p:nvPr/>
        </p:nvSpPr>
        <p:spPr bwMode="auto">
          <a:xfrm>
            <a:off x="594360" y="1216152"/>
            <a:ext cx="854964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Tree>
    <p:extLst>
      <p:ext uri="{BB962C8B-B14F-4D97-AF65-F5344CB8AC3E}">
        <p14:creationId xmlns:p14="http://schemas.microsoft.com/office/powerpoint/2010/main" val="399660282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a:t>
            </a:r>
            <a:r>
              <a:rPr lang="en-US" dirty="0" smtClean="0">
                <a:cs typeface="Arial" charset="0"/>
              </a:rPr>
              <a:t>° Safety Limit</a:t>
            </a:r>
            <a:endParaRPr lang="en-US" dirty="0"/>
          </a:p>
        </p:txBody>
      </p:sp>
      <p:sp>
        <p:nvSpPr>
          <p:cNvPr id="3" name="Content Placeholder 2"/>
          <p:cNvSpPr>
            <a:spLocks noGrp="1"/>
          </p:cNvSpPr>
          <p:nvPr>
            <p:ph idx="1"/>
          </p:nvPr>
        </p:nvSpPr>
        <p:spPr/>
        <p:txBody>
          <a:bodyPr>
            <a:normAutofit fontScale="92500" lnSpcReduction="10000"/>
          </a:bodyPr>
          <a:lstStyle/>
          <a:p>
            <a:pPr>
              <a:spcBef>
                <a:spcPct val="30000"/>
              </a:spcBef>
            </a:pPr>
            <a:r>
              <a:rPr lang="en-US" dirty="0"/>
              <a:t>The </a:t>
            </a:r>
            <a:r>
              <a:rPr lang="en-US" dirty="0" smtClean="0"/>
              <a:t>international community agreed to limit warming to 2</a:t>
            </a:r>
            <a:r>
              <a:rPr lang="en-US" dirty="0" smtClean="0">
                <a:cs typeface="Arial" charset="0"/>
              </a:rPr>
              <a:t>°C</a:t>
            </a:r>
            <a:r>
              <a:rPr lang="en-US" dirty="0" smtClean="0"/>
              <a:t> (3.6</a:t>
            </a:r>
            <a:r>
              <a:rPr lang="en-US" dirty="0" smtClean="0">
                <a:cs typeface="Arial" charset="0"/>
              </a:rPr>
              <a:t>°F</a:t>
            </a:r>
            <a:r>
              <a:rPr lang="en-US" dirty="0" smtClean="0"/>
              <a:t>) to prevent dangerous climate change</a:t>
            </a:r>
            <a:endParaRPr lang="en-US" dirty="0"/>
          </a:p>
          <a:p>
            <a:pPr>
              <a:spcBef>
                <a:spcPct val="30000"/>
              </a:spcBef>
            </a:pPr>
            <a:r>
              <a:rPr lang="en-US" dirty="0" smtClean="0"/>
              <a:t>Higher temperatures:</a:t>
            </a:r>
          </a:p>
          <a:p>
            <a:pPr lvl="1">
              <a:spcBef>
                <a:spcPct val="30000"/>
              </a:spcBef>
            </a:pPr>
            <a:r>
              <a:rPr lang="en-US" dirty="0" smtClean="0"/>
              <a:t>Melt ice sheets and glaciers</a:t>
            </a:r>
          </a:p>
          <a:p>
            <a:pPr lvl="1">
              <a:spcBef>
                <a:spcPct val="30000"/>
              </a:spcBef>
            </a:pPr>
            <a:r>
              <a:rPr lang="en-US" dirty="0" smtClean="0"/>
              <a:t>Raise sea level</a:t>
            </a:r>
          </a:p>
          <a:p>
            <a:pPr lvl="1">
              <a:spcBef>
                <a:spcPct val="30000"/>
              </a:spcBef>
            </a:pPr>
            <a:r>
              <a:rPr lang="en-US" dirty="0" smtClean="0"/>
              <a:t>Increase drought in some areas</a:t>
            </a:r>
          </a:p>
          <a:p>
            <a:pPr lvl="1">
              <a:spcBef>
                <a:spcPct val="30000"/>
              </a:spcBef>
            </a:pPr>
            <a:r>
              <a:rPr lang="en-US" dirty="0" smtClean="0"/>
              <a:t>Intensify rainfall in others</a:t>
            </a:r>
          </a:p>
          <a:p>
            <a:pPr lvl="1">
              <a:spcBef>
                <a:spcPct val="30000"/>
              </a:spcBef>
            </a:pPr>
            <a:r>
              <a:rPr lang="en-US" dirty="0" smtClean="0"/>
              <a:t>Cause more-destructive storms</a:t>
            </a:r>
          </a:p>
          <a:p>
            <a:pPr lvl="1">
              <a:spcBef>
                <a:spcPct val="30000"/>
              </a:spcBef>
            </a:pPr>
            <a:endParaRPr lang="en-US" dirty="0" smtClean="0"/>
          </a:p>
          <a:p>
            <a:pPr lvl="1">
              <a:spcBef>
                <a:spcPct val="30000"/>
              </a:spcBef>
            </a:pPr>
            <a:endParaRPr lang="en-US" dirty="0"/>
          </a:p>
          <a:p>
            <a:pPr marL="0" indent="0">
              <a:buNone/>
            </a:pPr>
            <a:endParaRPr lang="en-US" dirty="0"/>
          </a:p>
        </p:txBody>
      </p:sp>
      <p:sp>
        <p:nvSpPr>
          <p:cNvPr id="5" name="TextBox 4"/>
          <p:cNvSpPr txBox="1"/>
          <p:nvPr/>
        </p:nvSpPr>
        <p:spPr>
          <a:xfrm>
            <a:off x="6486388" y="6468140"/>
            <a:ext cx="2657612" cy="215444"/>
          </a:xfrm>
          <a:prstGeom prst="rect">
            <a:avLst/>
          </a:prstGeom>
          <a:noFill/>
        </p:spPr>
        <p:txBody>
          <a:bodyPr wrap="square" rtlCol="0">
            <a:spAutoFit/>
          </a:bodyPr>
          <a:lstStyle/>
          <a:p>
            <a:r>
              <a:rPr lang="en-US" sz="800" i="1" dirty="0" smtClean="0">
                <a:solidFill>
                  <a:schemeClr val="bg1"/>
                </a:solidFill>
                <a:latin typeface="Arial" panose="020B0604020202020204" pitchFamily="34" charset="0"/>
                <a:cs typeface="Arial" panose="020B0604020202020204" pitchFamily="34" charset="0"/>
              </a:rPr>
              <a:t>Photo Credit: Nomadic </a:t>
            </a:r>
            <a:r>
              <a:rPr lang="en-US" sz="800" i="1" dirty="0">
                <a:solidFill>
                  <a:schemeClr val="bg1"/>
                </a:solidFill>
                <a:latin typeface="Arial" panose="020B0604020202020204" pitchFamily="34" charset="0"/>
                <a:cs typeface="Arial" panose="020B0604020202020204" pitchFamily="34" charset="0"/>
              </a:rPr>
              <a:t>Lass (Flickr: Columbia Glacier</a:t>
            </a:r>
            <a:r>
              <a:rPr lang="en-US" sz="800" i="1" dirty="0" smtClean="0">
                <a:solidFill>
                  <a:schemeClr val="bg1"/>
                </a:solidFill>
                <a:latin typeface="Arial" panose="020B0604020202020204" pitchFamily="34" charset="0"/>
                <a:cs typeface="Arial" panose="020B0604020202020204" pitchFamily="34" charset="0"/>
              </a:rPr>
              <a:t>)</a:t>
            </a:r>
            <a:endParaRPr lang="en-US" sz="800" i="1" dirty="0">
              <a:solidFill>
                <a:schemeClr val="bg1"/>
              </a:solidFill>
              <a:latin typeface="Arial" panose="020B0604020202020204" pitchFamily="34" charset="0"/>
              <a:cs typeface="Arial" panose="020B0604020202020204" pitchFamily="34" charset="0"/>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00585" y="2590799"/>
            <a:ext cx="2674620" cy="3124200"/>
          </a:xfrm>
          <a:prstGeom prst="rect">
            <a:avLst/>
          </a:prstGeom>
        </p:spPr>
      </p:pic>
      <p:sp>
        <p:nvSpPr>
          <p:cNvPr id="7" name="Line 6"/>
          <p:cNvSpPr>
            <a:spLocks noChangeShapeType="1"/>
          </p:cNvSpPr>
          <p:nvPr/>
        </p:nvSpPr>
        <p:spPr bwMode="auto">
          <a:xfrm>
            <a:off x="594360" y="1216152"/>
            <a:ext cx="854964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Tree>
    <p:extLst>
      <p:ext uri="{BB962C8B-B14F-4D97-AF65-F5344CB8AC3E}">
        <p14:creationId xmlns:p14="http://schemas.microsoft.com/office/powerpoint/2010/main" val="291691836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0.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4484</TotalTime>
  <Words>3614</Words>
  <Application>Microsoft Office PowerPoint</Application>
  <PresentationFormat>On-screen Show (4:3)</PresentationFormat>
  <Paragraphs>535</Paragraphs>
  <Slides>67</Slides>
  <Notes>67</Notes>
  <HiddenSlides>0</HiddenSlides>
  <MMClips>0</MMClips>
  <ScaleCrop>false</ScaleCrop>
  <HeadingPairs>
    <vt:vector size="4" baseType="variant">
      <vt:variant>
        <vt:lpstr>Theme</vt:lpstr>
      </vt:variant>
      <vt:variant>
        <vt:i4>1</vt:i4>
      </vt:variant>
      <vt:variant>
        <vt:lpstr>Slide Titles</vt:lpstr>
      </vt:variant>
      <vt:variant>
        <vt:i4>67</vt:i4>
      </vt:variant>
    </vt:vector>
  </HeadingPairs>
  <TitlesOfParts>
    <vt:vector size="68" baseType="lpstr">
      <vt:lpstr>Office Theme</vt:lpstr>
      <vt:lpstr>PowerPoint Presentation</vt:lpstr>
      <vt:lpstr>PowerPoint Presentation</vt:lpstr>
      <vt:lpstr>Contents</vt:lpstr>
      <vt:lpstr>Changing Direction</vt:lpstr>
      <vt:lpstr>Glimpses of the Energy Transition</vt:lpstr>
      <vt:lpstr>Global Annual Energy Growth, 2008-2013 </vt:lpstr>
      <vt:lpstr>Drivers</vt:lpstr>
      <vt:lpstr>Climate Disruption</vt:lpstr>
      <vt:lpstr>2° Safety Limit</vt:lpstr>
      <vt:lpstr>Stranded Assets</vt:lpstr>
      <vt:lpstr>PowerPoint Presentation</vt:lpstr>
      <vt:lpstr>The Rise and Fall of Oil</vt:lpstr>
      <vt:lpstr>U.S. Oil Use Down</vt:lpstr>
      <vt:lpstr>Natural Gas: A Bridge to Nowhere</vt:lpstr>
      <vt:lpstr>PowerPoint Presentation</vt:lpstr>
      <vt:lpstr>World Electricity Profile, 2012</vt:lpstr>
      <vt:lpstr>Coal: Last Century’s Dirty Fuel</vt:lpstr>
      <vt:lpstr>Coal Plants Closing</vt:lpstr>
      <vt:lpstr>Peak Coal in China?</vt:lpstr>
      <vt:lpstr>India Coal Use Growing</vt:lpstr>
      <vt:lpstr>PowerPoint Presentation</vt:lpstr>
      <vt:lpstr>Nuclear Power in Decline</vt:lpstr>
      <vt:lpstr>Costly from Cradle…</vt:lpstr>
      <vt:lpstr>…to Grave</vt:lpstr>
      <vt:lpstr>Fukushima Meltdown Hastens Decline</vt:lpstr>
      <vt:lpstr>Low-Carbon, Low-Risk Energy</vt:lpstr>
      <vt:lpstr>PowerPoint Presentation</vt:lpstr>
      <vt:lpstr>The Solar Revolution</vt:lpstr>
      <vt:lpstr>Solar Beating the Grid</vt:lpstr>
      <vt:lpstr>The Utility Death Spiral</vt:lpstr>
      <vt:lpstr>Solar Goals Expanding</vt:lpstr>
      <vt:lpstr>PV Improving Access to Electricity</vt:lpstr>
      <vt:lpstr>Concentrating Solar Power</vt:lpstr>
      <vt:lpstr>Solar Water Heaters</vt:lpstr>
      <vt:lpstr>PowerPoint Presentation</vt:lpstr>
      <vt:lpstr>The Age of Wind</vt:lpstr>
      <vt:lpstr>World Wind Leaderboard</vt:lpstr>
      <vt:lpstr>Wind Overtakes Nuclear in China</vt:lpstr>
      <vt:lpstr>U.S. Wind Power</vt:lpstr>
      <vt:lpstr>More Wind on the Grid</vt:lpstr>
      <vt:lpstr>Wind-Powered Denmark</vt:lpstr>
      <vt:lpstr>PowerPoint Presentation</vt:lpstr>
      <vt:lpstr>Tapping the Earth’s Heat</vt:lpstr>
      <vt:lpstr>Iceland: Geothermal Powerhouse</vt:lpstr>
      <vt:lpstr>Geothermal Energy – Direct Use</vt:lpstr>
      <vt:lpstr>Geothermal Power</vt:lpstr>
      <vt:lpstr>PowerPoint Presentation</vt:lpstr>
      <vt:lpstr>Hydropower Worldwide</vt:lpstr>
      <vt:lpstr>Hydropower Development</vt:lpstr>
      <vt:lpstr>Large Hydropower: a Mixed Picture</vt:lpstr>
      <vt:lpstr>Three Gorges Dam</vt:lpstr>
      <vt:lpstr>Hydropower in the United States</vt:lpstr>
      <vt:lpstr>PowerPoint Presentation</vt:lpstr>
      <vt:lpstr>Saving Energy Saves Money</vt:lpstr>
      <vt:lpstr>Policy Matters</vt:lpstr>
      <vt:lpstr>Putting a Price on Carbon</vt:lpstr>
      <vt:lpstr>Carbon Pricing in Action</vt:lpstr>
      <vt:lpstr>Carbon Tax Successes</vt:lpstr>
      <vt:lpstr>Fossil Fuel Divestment</vt:lpstr>
      <vt:lpstr>Green Power Purchasing</vt:lpstr>
      <vt:lpstr>Renewables Make Business Sense</vt:lpstr>
      <vt:lpstr>Billionaires Betting Big on Renewables</vt:lpstr>
      <vt:lpstr>New Energy Economy</vt:lpstr>
      <vt:lpstr>The Future of Energy</vt:lpstr>
      <vt:lpstr>Energy Independence</vt:lpstr>
      <vt:lpstr>Our Clean Energy Future</vt:lpstr>
      <vt:lpstr>PowerPoint Presentation</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Slide</dc:title>
  <dc:creator>Janet Larsen;Matt Roney;Emily Adams</dc:creator>
  <cp:lastModifiedBy>Matt Roney</cp:lastModifiedBy>
  <cp:revision>672</cp:revision>
  <cp:lastPrinted>2015-03-12T20:30:15Z</cp:lastPrinted>
  <dcterms:created xsi:type="dcterms:W3CDTF">2015-02-05T21:09:44Z</dcterms:created>
  <dcterms:modified xsi:type="dcterms:W3CDTF">2015-04-16T13:42:04Z</dcterms:modified>
</cp:coreProperties>
</file>